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6" r:id="rId3"/>
    <p:sldId id="319" r:id="rId4"/>
    <p:sldId id="320" r:id="rId5"/>
    <p:sldId id="331" r:id="rId6"/>
    <p:sldId id="332" r:id="rId7"/>
    <p:sldId id="330" r:id="rId8"/>
    <p:sldId id="327" r:id="rId9"/>
    <p:sldId id="328" r:id="rId10"/>
    <p:sldId id="32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94" d="100"/>
          <a:sy n="94" d="100"/>
        </p:scale>
        <p:origin x="62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3488DF-9E2A-4003-B788-9A4D4108C09A}" type="doc">
      <dgm:prSet loTypeId="urn:microsoft.com/office/officeart/2005/8/layout/chevronAccent+Icon" loCatId="process" qsTypeId="urn:microsoft.com/office/officeart/2005/8/quickstyle/simple1" qsCatId="simple" csTypeId="urn:microsoft.com/office/officeart/2005/8/colors/accent1_2" csCatId="accent1" phldr="1"/>
      <dgm:spPr/>
      <dgm:t>
        <a:bodyPr/>
        <a:lstStyle/>
        <a:p>
          <a:endParaRPr lang="en-US"/>
        </a:p>
      </dgm:t>
    </dgm:pt>
    <dgm:pt modelId="{B0652567-8349-4F46-AC29-145CADA67083}">
      <dgm:prSet phldrT="[Text]"/>
      <dgm:spPr>
        <a:ln>
          <a:solidFill>
            <a:srgbClr val="996633"/>
          </a:solidFill>
        </a:ln>
      </dgm:spPr>
      <dgm:t>
        <a:bodyPr/>
        <a:lstStyle/>
        <a:p>
          <a:r>
            <a:rPr lang="en-US" dirty="0"/>
            <a:t>Year 1</a:t>
          </a:r>
        </a:p>
      </dgm:t>
    </dgm:pt>
    <dgm:pt modelId="{7A3BA27E-53AB-4999-BA5E-2AB8C62E9FD3}" type="parTrans" cxnId="{D23B09E6-4E20-4D89-979D-0C4DC77C9FBA}">
      <dgm:prSet/>
      <dgm:spPr/>
      <dgm:t>
        <a:bodyPr/>
        <a:lstStyle/>
        <a:p>
          <a:endParaRPr lang="en-US"/>
        </a:p>
      </dgm:t>
    </dgm:pt>
    <dgm:pt modelId="{C80D05CA-B3BA-4C7E-B77C-2E889803EE0D}" type="sibTrans" cxnId="{D23B09E6-4E20-4D89-979D-0C4DC77C9FBA}">
      <dgm:prSet/>
      <dgm:spPr/>
      <dgm:t>
        <a:bodyPr/>
        <a:lstStyle/>
        <a:p>
          <a:endParaRPr lang="en-US"/>
        </a:p>
      </dgm:t>
    </dgm:pt>
    <dgm:pt modelId="{5E56EFA9-2AFD-4C64-B906-1A9A15758060}">
      <dgm:prSet phldrT="[Text]"/>
      <dgm:spPr>
        <a:ln>
          <a:solidFill>
            <a:srgbClr val="FFC000"/>
          </a:solidFill>
        </a:ln>
      </dgm:spPr>
      <dgm:t>
        <a:bodyPr/>
        <a:lstStyle/>
        <a:p>
          <a:r>
            <a:rPr lang="en-US" dirty="0"/>
            <a:t>Year 2</a:t>
          </a:r>
        </a:p>
      </dgm:t>
    </dgm:pt>
    <dgm:pt modelId="{FCE50532-F0A8-400F-970D-8F20474D1C82}" type="parTrans" cxnId="{2EB922B7-311E-45A1-8AF0-FC66EC77860E}">
      <dgm:prSet/>
      <dgm:spPr/>
      <dgm:t>
        <a:bodyPr/>
        <a:lstStyle/>
        <a:p>
          <a:endParaRPr lang="en-US"/>
        </a:p>
      </dgm:t>
    </dgm:pt>
    <dgm:pt modelId="{BB784717-5B4F-45B7-9387-E9F2CAA3CAEA}" type="sibTrans" cxnId="{2EB922B7-311E-45A1-8AF0-FC66EC77860E}">
      <dgm:prSet/>
      <dgm:spPr/>
      <dgm:t>
        <a:bodyPr/>
        <a:lstStyle/>
        <a:p>
          <a:endParaRPr lang="en-US"/>
        </a:p>
      </dgm:t>
    </dgm:pt>
    <dgm:pt modelId="{79D0050C-2D68-4E1E-B702-CDF88A5CB97E}">
      <dgm:prSet phldrT="[Text]"/>
      <dgm:spPr/>
      <dgm:t>
        <a:bodyPr/>
        <a:lstStyle/>
        <a:p>
          <a:r>
            <a:rPr lang="en-US" dirty="0"/>
            <a:t>Year 3</a:t>
          </a:r>
        </a:p>
      </dgm:t>
    </dgm:pt>
    <dgm:pt modelId="{A9ACF640-5648-430F-A708-FE4436A92BF1}" type="parTrans" cxnId="{8208E882-A7EB-4EF8-9398-6547316E7C80}">
      <dgm:prSet/>
      <dgm:spPr/>
      <dgm:t>
        <a:bodyPr/>
        <a:lstStyle/>
        <a:p>
          <a:endParaRPr lang="en-US"/>
        </a:p>
      </dgm:t>
    </dgm:pt>
    <dgm:pt modelId="{9277157A-7B9F-447D-ACED-24DFAFA1577D}" type="sibTrans" cxnId="{8208E882-A7EB-4EF8-9398-6547316E7C80}">
      <dgm:prSet/>
      <dgm:spPr/>
      <dgm:t>
        <a:bodyPr/>
        <a:lstStyle/>
        <a:p>
          <a:endParaRPr lang="en-US"/>
        </a:p>
      </dgm:t>
    </dgm:pt>
    <dgm:pt modelId="{11A2D969-4ED2-45CB-9C68-103C9205C3DC}" type="pres">
      <dgm:prSet presAssocID="{763488DF-9E2A-4003-B788-9A4D4108C09A}" presName="Name0" presStyleCnt="0">
        <dgm:presLayoutVars>
          <dgm:dir/>
          <dgm:resizeHandles val="exact"/>
        </dgm:presLayoutVars>
      </dgm:prSet>
      <dgm:spPr/>
    </dgm:pt>
    <dgm:pt modelId="{D4ED6FE2-ABA2-47DE-A6E5-8022C10A23E0}" type="pres">
      <dgm:prSet presAssocID="{B0652567-8349-4F46-AC29-145CADA67083}" presName="composite" presStyleCnt="0"/>
      <dgm:spPr/>
    </dgm:pt>
    <dgm:pt modelId="{8F74F198-E6DD-46D2-9762-F4D21C73BDCA}" type="pres">
      <dgm:prSet presAssocID="{B0652567-8349-4F46-AC29-145CADA67083}" presName="bgChev" presStyleLbl="node1" presStyleIdx="0" presStyleCnt="3"/>
      <dgm:spPr>
        <a:solidFill>
          <a:srgbClr val="FFC000"/>
        </a:solidFill>
      </dgm:spPr>
    </dgm:pt>
    <dgm:pt modelId="{4538FB53-7A23-4B19-80C9-5A007A04F4BF}" type="pres">
      <dgm:prSet presAssocID="{B0652567-8349-4F46-AC29-145CADA67083}" presName="txNode" presStyleLbl="fgAcc1" presStyleIdx="0" presStyleCnt="3">
        <dgm:presLayoutVars>
          <dgm:bulletEnabled val="1"/>
        </dgm:presLayoutVars>
      </dgm:prSet>
      <dgm:spPr/>
    </dgm:pt>
    <dgm:pt modelId="{90EFCC03-9B5F-4938-91B6-1E289AA95C52}" type="pres">
      <dgm:prSet presAssocID="{C80D05CA-B3BA-4C7E-B77C-2E889803EE0D}" presName="compositeSpace" presStyleCnt="0"/>
      <dgm:spPr/>
    </dgm:pt>
    <dgm:pt modelId="{EE5E206C-667D-4578-B76F-25D833F9098A}" type="pres">
      <dgm:prSet presAssocID="{5E56EFA9-2AFD-4C64-B906-1A9A15758060}" presName="composite" presStyleCnt="0"/>
      <dgm:spPr/>
    </dgm:pt>
    <dgm:pt modelId="{9A943521-DA95-4B7D-9E63-64133E68DA37}" type="pres">
      <dgm:prSet presAssocID="{5E56EFA9-2AFD-4C64-B906-1A9A15758060}" presName="bgChev" presStyleLbl="node1" presStyleIdx="1" presStyleCnt="3"/>
      <dgm:spPr>
        <a:solidFill>
          <a:srgbClr val="996633"/>
        </a:solidFill>
      </dgm:spPr>
    </dgm:pt>
    <dgm:pt modelId="{470D6622-30F7-4457-BB99-3D7175CBB7B7}" type="pres">
      <dgm:prSet presAssocID="{5E56EFA9-2AFD-4C64-B906-1A9A15758060}" presName="txNode" presStyleLbl="fgAcc1" presStyleIdx="1" presStyleCnt="3">
        <dgm:presLayoutVars>
          <dgm:bulletEnabled val="1"/>
        </dgm:presLayoutVars>
      </dgm:prSet>
      <dgm:spPr/>
    </dgm:pt>
    <dgm:pt modelId="{8346E5DB-6D0C-4D8A-BB5E-9D3BFFD0438F}" type="pres">
      <dgm:prSet presAssocID="{BB784717-5B4F-45B7-9387-E9F2CAA3CAEA}" presName="compositeSpace" presStyleCnt="0"/>
      <dgm:spPr/>
    </dgm:pt>
    <dgm:pt modelId="{BF1DEA82-C8D3-4D84-A820-43292AD6B79E}" type="pres">
      <dgm:prSet presAssocID="{79D0050C-2D68-4E1E-B702-CDF88A5CB97E}" presName="composite" presStyleCnt="0"/>
      <dgm:spPr/>
    </dgm:pt>
    <dgm:pt modelId="{66DE3F60-098D-4A2D-B744-3BCB8FF918B7}" type="pres">
      <dgm:prSet presAssocID="{79D0050C-2D68-4E1E-B702-CDF88A5CB97E}" presName="bgChev" presStyleLbl="node1" presStyleIdx="2" presStyleCnt="3"/>
      <dgm:spPr/>
    </dgm:pt>
    <dgm:pt modelId="{EA57F9D0-91B9-4E13-8572-69A30FBDF87B}" type="pres">
      <dgm:prSet presAssocID="{79D0050C-2D68-4E1E-B702-CDF88A5CB97E}" presName="txNode" presStyleLbl="fgAcc1" presStyleIdx="2" presStyleCnt="3">
        <dgm:presLayoutVars>
          <dgm:bulletEnabled val="1"/>
        </dgm:presLayoutVars>
      </dgm:prSet>
      <dgm:spPr/>
    </dgm:pt>
  </dgm:ptLst>
  <dgm:cxnLst>
    <dgm:cxn modelId="{1D8C7702-F30C-43E7-BE25-CA60A50D7F9F}" type="presOf" srcId="{763488DF-9E2A-4003-B788-9A4D4108C09A}" destId="{11A2D969-4ED2-45CB-9C68-103C9205C3DC}" srcOrd="0" destOrd="0" presId="urn:microsoft.com/office/officeart/2005/8/layout/chevronAccent+Icon"/>
    <dgm:cxn modelId="{00EDE07A-DA46-4511-9E48-C6FEC83E1E7C}" type="presOf" srcId="{B0652567-8349-4F46-AC29-145CADA67083}" destId="{4538FB53-7A23-4B19-80C9-5A007A04F4BF}" srcOrd="0" destOrd="0" presId="urn:microsoft.com/office/officeart/2005/8/layout/chevronAccent+Icon"/>
    <dgm:cxn modelId="{8208E882-A7EB-4EF8-9398-6547316E7C80}" srcId="{763488DF-9E2A-4003-B788-9A4D4108C09A}" destId="{79D0050C-2D68-4E1E-B702-CDF88A5CB97E}" srcOrd="2" destOrd="0" parTransId="{A9ACF640-5648-430F-A708-FE4436A92BF1}" sibTransId="{9277157A-7B9F-447D-ACED-24DFAFA1577D}"/>
    <dgm:cxn modelId="{5A316084-435B-4B01-946F-7860F16B689B}" type="presOf" srcId="{79D0050C-2D68-4E1E-B702-CDF88A5CB97E}" destId="{EA57F9D0-91B9-4E13-8572-69A30FBDF87B}" srcOrd="0" destOrd="0" presId="urn:microsoft.com/office/officeart/2005/8/layout/chevronAccent+Icon"/>
    <dgm:cxn modelId="{EAC89D87-B7D9-41BC-AED7-DC4A475342C5}" type="presOf" srcId="{5E56EFA9-2AFD-4C64-B906-1A9A15758060}" destId="{470D6622-30F7-4457-BB99-3D7175CBB7B7}" srcOrd="0" destOrd="0" presId="urn:microsoft.com/office/officeart/2005/8/layout/chevronAccent+Icon"/>
    <dgm:cxn modelId="{2EB922B7-311E-45A1-8AF0-FC66EC77860E}" srcId="{763488DF-9E2A-4003-B788-9A4D4108C09A}" destId="{5E56EFA9-2AFD-4C64-B906-1A9A15758060}" srcOrd="1" destOrd="0" parTransId="{FCE50532-F0A8-400F-970D-8F20474D1C82}" sibTransId="{BB784717-5B4F-45B7-9387-E9F2CAA3CAEA}"/>
    <dgm:cxn modelId="{D23B09E6-4E20-4D89-979D-0C4DC77C9FBA}" srcId="{763488DF-9E2A-4003-B788-9A4D4108C09A}" destId="{B0652567-8349-4F46-AC29-145CADA67083}" srcOrd="0" destOrd="0" parTransId="{7A3BA27E-53AB-4999-BA5E-2AB8C62E9FD3}" sibTransId="{C80D05CA-B3BA-4C7E-B77C-2E889803EE0D}"/>
    <dgm:cxn modelId="{95D94BDB-1129-40AD-B342-F1DA2C84849D}" type="presParOf" srcId="{11A2D969-4ED2-45CB-9C68-103C9205C3DC}" destId="{D4ED6FE2-ABA2-47DE-A6E5-8022C10A23E0}" srcOrd="0" destOrd="0" presId="urn:microsoft.com/office/officeart/2005/8/layout/chevronAccent+Icon"/>
    <dgm:cxn modelId="{899E8193-A00D-4F61-B662-A59173C4AA44}" type="presParOf" srcId="{D4ED6FE2-ABA2-47DE-A6E5-8022C10A23E0}" destId="{8F74F198-E6DD-46D2-9762-F4D21C73BDCA}" srcOrd="0" destOrd="0" presId="urn:microsoft.com/office/officeart/2005/8/layout/chevronAccent+Icon"/>
    <dgm:cxn modelId="{84F3A3BA-D97D-4F6F-BD04-153CCAF0AFC5}" type="presParOf" srcId="{D4ED6FE2-ABA2-47DE-A6E5-8022C10A23E0}" destId="{4538FB53-7A23-4B19-80C9-5A007A04F4BF}" srcOrd="1" destOrd="0" presId="urn:microsoft.com/office/officeart/2005/8/layout/chevronAccent+Icon"/>
    <dgm:cxn modelId="{6FDA8B1B-1FA5-4C3B-95A7-025EF3BCF617}" type="presParOf" srcId="{11A2D969-4ED2-45CB-9C68-103C9205C3DC}" destId="{90EFCC03-9B5F-4938-91B6-1E289AA95C52}" srcOrd="1" destOrd="0" presId="urn:microsoft.com/office/officeart/2005/8/layout/chevronAccent+Icon"/>
    <dgm:cxn modelId="{009F5BE0-9937-46A3-8FDE-86B1C7295F45}" type="presParOf" srcId="{11A2D969-4ED2-45CB-9C68-103C9205C3DC}" destId="{EE5E206C-667D-4578-B76F-25D833F9098A}" srcOrd="2" destOrd="0" presId="urn:microsoft.com/office/officeart/2005/8/layout/chevronAccent+Icon"/>
    <dgm:cxn modelId="{42375D4F-B578-47C8-BD74-F5067E8E18B2}" type="presParOf" srcId="{EE5E206C-667D-4578-B76F-25D833F9098A}" destId="{9A943521-DA95-4B7D-9E63-64133E68DA37}" srcOrd="0" destOrd="0" presId="urn:microsoft.com/office/officeart/2005/8/layout/chevronAccent+Icon"/>
    <dgm:cxn modelId="{8D783592-68A9-405A-A26B-7E4A0818C5D1}" type="presParOf" srcId="{EE5E206C-667D-4578-B76F-25D833F9098A}" destId="{470D6622-30F7-4457-BB99-3D7175CBB7B7}" srcOrd="1" destOrd="0" presId="urn:microsoft.com/office/officeart/2005/8/layout/chevronAccent+Icon"/>
    <dgm:cxn modelId="{6713642A-A0F5-40AD-B8E6-3769E4AD4D7A}" type="presParOf" srcId="{11A2D969-4ED2-45CB-9C68-103C9205C3DC}" destId="{8346E5DB-6D0C-4D8A-BB5E-9D3BFFD0438F}" srcOrd="3" destOrd="0" presId="urn:microsoft.com/office/officeart/2005/8/layout/chevronAccent+Icon"/>
    <dgm:cxn modelId="{9A3ABD28-404F-4461-8358-B8E849A3E5D7}" type="presParOf" srcId="{11A2D969-4ED2-45CB-9C68-103C9205C3DC}" destId="{BF1DEA82-C8D3-4D84-A820-43292AD6B79E}" srcOrd="4" destOrd="0" presId="urn:microsoft.com/office/officeart/2005/8/layout/chevronAccent+Icon"/>
    <dgm:cxn modelId="{A5A1D5A3-E5EF-4155-ADE5-0C19025A075D}" type="presParOf" srcId="{BF1DEA82-C8D3-4D84-A820-43292AD6B79E}" destId="{66DE3F60-098D-4A2D-B744-3BCB8FF918B7}" srcOrd="0" destOrd="0" presId="urn:microsoft.com/office/officeart/2005/8/layout/chevronAccent+Icon"/>
    <dgm:cxn modelId="{4AFB2748-F6FB-41B7-B293-C18A420FD509}" type="presParOf" srcId="{BF1DEA82-C8D3-4D84-A820-43292AD6B79E}" destId="{EA57F9D0-91B9-4E13-8572-69A30FBDF87B}"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4F198-E6DD-46D2-9762-F4D21C73BDCA}">
      <dsp:nvSpPr>
        <dsp:cNvPr id="0" name=""/>
        <dsp:cNvSpPr/>
      </dsp:nvSpPr>
      <dsp:spPr>
        <a:xfrm>
          <a:off x="1213" y="0"/>
          <a:ext cx="3049136" cy="590844"/>
        </a:xfrm>
        <a:prstGeom prst="chevron">
          <a:avLst>
            <a:gd name="adj" fmla="val 4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38FB53-7A23-4B19-80C9-5A007A04F4BF}">
      <dsp:nvSpPr>
        <dsp:cNvPr id="0" name=""/>
        <dsp:cNvSpPr/>
      </dsp:nvSpPr>
      <dsp:spPr>
        <a:xfrm>
          <a:off x="814316" y="147711"/>
          <a:ext cx="2574826" cy="590844"/>
        </a:xfrm>
        <a:prstGeom prst="roundRect">
          <a:avLst>
            <a:gd name="adj" fmla="val 10000"/>
          </a:avLst>
        </a:prstGeom>
        <a:solidFill>
          <a:schemeClr val="lt1">
            <a:alpha val="90000"/>
            <a:hueOff val="0"/>
            <a:satOff val="0"/>
            <a:lumOff val="0"/>
            <a:alphaOff val="0"/>
          </a:schemeClr>
        </a:solidFill>
        <a:ln w="12700" cap="flat" cmpd="sng" algn="ctr">
          <a:solidFill>
            <a:srgbClr val="99663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Year 1</a:t>
          </a:r>
        </a:p>
      </dsp:txBody>
      <dsp:txXfrm>
        <a:off x="831621" y="165016"/>
        <a:ext cx="2540216" cy="556234"/>
      </dsp:txXfrm>
    </dsp:sp>
    <dsp:sp modelId="{9A943521-DA95-4B7D-9E63-64133E68DA37}">
      <dsp:nvSpPr>
        <dsp:cNvPr id="0" name=""/>
        <dsp:cNvSpPr/>
      </dsp:nvSpPr>
      <dsp:spPr>
        <a:xfrm>
          <a:off x="3484004" y="0"/>
          <a:ext cx="3049136" cy="590844"/>
        </a:xfrm>
        <a:prstGeom prst="chevron">
          <a:avLst>
            <a:gd name="adj" fmla="val 40000"/>
          </a:avLst>
        </a:prstGeom>
        <a:solidFill>
          <a:srgbClr val="996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0D6622-30F7-4457-BB99-3D7175CBB7B7}">
      <dsp:nvSpPr>
        <dsp:cNvPr id="0" name=""/>
        <dsp:cNvSpPr/>
      </dsp:nvSpPr>
      <dsp:spPr>
        <a:xfrm>
          <a:off x="4297107" y="147711"/>
          <a:ext cx="2574826" cy="590844"/>
        </a:xfrm>
        <a:prstGeom prst="roundRect">
          <a:avLst>
            <a:gd name="adj" fmla="val 10000"/>
          </a:avLst>
        </a:prstGeom>
        <a:solidFill>
          <a:schemeClr val="lt1">
            <a:alpha val="90000"/>
            <a:hueOff val="0"/>
            <a:satOff val="0"/>
            <a:lumOff val="0"/>
            <a:alphaOff val="0"/>
          </a:schemeClr>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Year 2</a:t>
          </a:r>
        </a:p>
      </dsp:txBody>
      <dsp:txXfrm>
        <a:off x="4314412" y="165016"/>
        <a:ext cx="2540216" cy="556234"/>
      </dsp:txXfrm>
    </dsp:sp>
    <dsp:sp modelId="{66DE3F60-098D-4A2D-B744-3BCB8FF918B7}">
      <dsp:nvSpPr>
        <dsp:cNvPr id="0" name=""/>
        <dsp:cNvSpPr/>
      </dsp:nvSpPr>
      <dsp:spPr>
        <a:xfrm>
          <a:off x="6966796" y="0"/>
          <a:ext cx="3049136" cy="590844"/>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57F9D0-91B9-4E13-8572-69A30FBDF87B}">
      <dsp:nvSpPr>
        <dsp:cNvPr id="0" name=""/>
        <dsp:cNvSpPr/>
      </dsp:nvSpPr>
      <dsp:spPr>
        <a:xfrm>
          <a:off x="7779899" y="147711"/>
          <a:ext cx="2574826" cy="5908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Year 3</a:t>
          </a:r>
        </a:p>
      </dsp:txBody>
      <dsp:txXfrm>
        <a:off x="7797204" y="165016"/>
        <a:ext cx="2540216" cy="556234"/>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DE2ED-253E-381C-1CD0-AF61407C30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B8C820-D97D-F6BF-E8BC-5F24E04305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9E906D-C3BD-FEF3-60ED-033FE8D3B8D3}"/>
              </a:ext>
            </a:extLst>
          </p:cNvPr>
          <p:cNvSpPr>
            <a:spLocks noGrp="1"/>
          </p:cNvSpPr>
          <p:nvPr>
            <p:ph type="dt" sz="half" idx="10"/>
          </p:nvPr>
        </p:nvSpPr>
        <p:spPr/>
        <p:txBody>
          <a:bodyPr/>
          <a:lstStyle/>
          <a:p>
            <a:fld id="{2926E5BC-3FA3-4584-B7E2-FAE272EBF955}" type="datetimeFigureOut">
              <a:rPr lang="en-US" smtClean="0"/>
              <a:t>9/4/2023</a:t>
            </a:fld>
            <a:endParaRPr lang="en-US"/>
          </a:p>
        </p:txBody>
      </p:sp>
      <p:sp>
        <p:nvSpPr>
          <p:cNvPr id="5" name="Footer Placeholder 4">
            <a:extLst>
              <a:ext uri="{FF2B5EF4-FFF2-40B4-BE49-F238E27FC236}">
                <a16:creationId xmlns:a16="http://schemas.microsoft.com/office/drawing/2014/main" id="{C93D3A11-4202-9A88-A789-98433E0B69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B321A3-567F-468B-AD7F-525453EED2E9}"/>
              </a:ext>
            </a:extLst>
          </p:cNvPr>
          <p:cNvSpPr>
            <a:spLocks noGrp="1"/>
          </p:cNvSpPr>
          <p:nvPr>
            <p:ph type="sldNum" sz="quarter" idx="12"/>
          </p:nvPr>
        </p:nvSpPr>
        <p:spPr/>
        <p:txBody>
          <a:bodyPr/>
          <a:lstStyle/>
          <a:p>
            <a:fld id="{D9CF3F8C-59CB-4B3C-A9AE-03D7E5596748}" type="slidenum">
              <a:rPr lang="en-US" smtClean="0"/>
              <a:t>‹#›</a:t>
            </a:fld>
            <a:endParaRPr lang="en-US"/>
          </a:p>
        </p:txBody>
      </p:sp>
    </p:spTree>
    <p:extLst>
      <p:ext uri="{BB962C8B-B14F-4D97-AF65-F5344CB8AC3E}">
        <p14:creationId xmlns:p14="http://schemas.microsoft.com/office/powerpoint/2010/main" val="2728173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FF0F5-5E4C-9208-E048-91D5D53F21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AA3D18-FB6C-24F6-82C5-1E7844520E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739D2E-D55A-C862-DA47-256DF11CF15F}"/>
              </a:ext>
            </a:extLst>
          </p:cNvPr>
          <p:cNvSpPr>
            <a:spLocks noGrp="1"/>
          </p:cNvSpPr>
          <p:nvPr>
            <p:ph type="dt" sz="half" idx="10"/>
          </p:nvPr>
        </p:nvSpPr>
        <p:spPr/>
        <p:txBody>
          <a:bodyPr/>
          <a:lstStyle/>
          <a:p>
            <a:fld id="{2926E5BC-3FA3-4584-B7E2-FAE272EBF955}" type="datetimeFigureOut">
              <a:rPr lang="en-US" smtClean="0"/>
              <a:t>9/4/2023</a:t>
            </a:fld>
            <a:endParaRPr lang="en-US"/>
          </a:p>
        </p:txBody>
      </p:sp>
      <p:sp>
        <p:nvSpPr>
          <p:cNvPr id="5" name="Footer Placeholder 4">
            <a:extLst>
              <a:ext uri="{FF2B5EF4-FFF2-40B4-BE49-F238E27FC236}">
                <a16:creationId xmlns:a16="http://schemas.microsoft.com/office/drawing/2014/main" id="{573EC5EF-DB27-907D-CE6B-96EF306D4A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890B51-7BB5-A26F-EE54-CC83B807FDF3}"/>
              </a:ext>
            </a:extLst>
          </p:cNvPr>
          <p:cNvSpPr>
            <a:spLocks noGrp="1"/>
          </p:cNvSpPr>
          <p:nvPr>
            <p:ph type="sldNum" sz="quarter" idx="12"/>
          </p:nvPr>
        </p:nvSpPr>
        <p:spPr/>
        <p:txBody>
          <a:bodyPr/>
          <a:lstStyle/>
          <a:p>
            <a:fld id="{D9CF3F8C-59CB-4B3C-A9AE-03D7E5596748}" type="slidenum">
              <a:rPr lang="en-US" smtClean="0"/>
              <a:t>‹#›</a:t>
            </a:fld>
            <a:endParaRPr lang="en-US"/>
          </a:p>
        </p:txBody>
      </p:sp>
    </p:spTree>
    <p:extLst>
      <p:ext uri="{BB962C8B-B14F-4D97-AF65-F5344CB8AC3E}">
        <p14:creationId xmlns:p14="http://schemas.microsoft.com/office/powerpoint/2010/main" val="3552573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11D7A5-548E-F349-4B53-E6C78D173B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6B247F-C573-D489-DDF7-D833B2D685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45B7DF-454A-837C-BA3D-76B8CEFAA098}"/>
              </a:ext>
            </a:extLst>
          </p:cNvPr>
          <p:cNvSpPr>
            <a:spLocks noGrp="1"/>
          </p:cNvSpPr>
          <p:nvPr>
            <p:ph type="dt" sz="half" idx="10"/>
          </p:nvPr>
        </p:nvSpPr>
        <p:spPr/>
        <p:txBody>
          <a:bodyPr/>
          <a:lstStyle/>
          <a:p>
            <a:fld id="{2926E5BC-3FA3-4584-B7E2-FAE272EBF955}" type="datetimeFigureOut">
              <a:rPr lang="en-US" smtClean="0"/>
              <a:t>9/4/2023</a:t>
            </a:fld>
            <a:endParaRPr lang="en-US"/>
          </a:p>
        </p:txBody>
      </p:sp>
      <p:sp>
        <p:nvSpPr>
          <p:cNvPr id="5" name="Footer Placeholder 4">
            <a:extLst>
              <a:ext uri="{FF2B5EF4-FFF2-40B4-BE49-F238E27FC236}">
                <a16:creationId xmlns:a16="http://schemas.microsoft.com/office/drawing/2014/main" id="{6B93EB7A-50F4-C60E-A7A8-B4570F6645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D3432A-77CB-915B-11D3-E8328099845F}"/>
              </a:ext>
            </a:extLst>
          </p:cNvPr>
          <p:cNvSpPr>
            <a:spLocks noGrp="1"/>
          </p:cNvSpPr>
          <p:nvPr>
            <p:ph type="sldNum" sz="quarter" idx="12"/>
          </p:nvPr>
        </p:nvSpPr>
        <p:spPr/>
        <p:txBody>
          <a:bodyPr/>
          <a:lstStyle/>
          <a:p>
            <a:fld id="{D9CF3F8C-59CB-4B3C-A9AE-03D7E5596748}" type="slidenum">
              <a:rPr lang="en-US" smtClean="0"/>
              <a:t>‹#›</a:t>
            </a:fld>
            <a:endParaRPr lang="en-US"/>
          </a:p>
        </p:txBody>
      </p:sp>
    </p:spTree>
    <p:extLst>
      <p:ext uri="{BB962C8B-B14F-4D97-AF65-F5344CB8AC3E}">
        <p14:creationId xmlns:p14="http://schemas.microsoft.com/office/powerpoint/2010/main" val="2823630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1B01E-E1FF-5430-8F18-575956A2C4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F121E3-F16E-BB58-1E6C-FAA362DBF3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5366D8-31A1-AC6B-FC0D-A79514464774}"/>
              </a:ext>
            </a:extLst>
          </p:cNvPr>
          <p:cNvSpPr>
            <a:spLocks noGrp="1"/>
          </p:cNvSpPr>
          <p:nvPr>
            <p:ph type="dt" sz="half" idx="10"/>
          </p:nvPr>
        </p:nvSpPr>
        <p:spPr/>
        <p:txBody>
          <a:bodyPr/>
          <a:lstStyle/>
          <a:p>
            <a:fld id="{2926E5BC-3FA3-4584-B7E2-FAE272EBF955}" type="datetimeFigureOut">
              <a:rPr lang="en-US" smtClean="0"/>
              <a:t>9/4/2023</a:t>
            </a:fld>
            <a:endParaRPr lang="en-US"/>
          </a:p>
        </p:txBody>
      </p:sp>
      <p:sp>
        <p:nvSpPr>
          <p:cNvPr id="5" name="Footer Placeholder 4">
            <a:extLst>
              <a:ext uri="{FF2B5EF4-FFF2-40B4-BE49-F238E27FC236}">
                <a16:creationId xmlns:a16="http://schemas.microsoft.com/office/drawing/2014/main" id="{4456B6F4-C985-ACEE-80D4-701E6C8CA6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D4E893-4921-BD33-1F6D-128DAB1BAE2E}"/>
              </a:ext>
            </a:extLst>
          </p:cNvPr>
          <p:cNvSpPr>
            <a:spLocks noGrp="1"/>
          </p:cNvSpPr>
          <p:nvPr>
            <p:ph type="sldNum" sz="quarter" idx="12"/>
          </p:nvPr>
        </p:nvSpPr>
        <p:spPr/>
        <p:txBody>
          <a:bodyPr/>
          <a:lstStyle/>
          <a:p>
            <a:fld id="{D9CF3F8C-59CB-4B3C-A9AE-03D7E5596748}" type="slidenum">
              <a:rPr lang="en-US" smtClean="0"/>
              <a:t>‹#›</a:t>
            </a:fld>
            <a:endParaRPr lang="en-US"/>
          </a:p>
        </p:txBody>
      </p:sp>
    </p:spTree>
    <p:extLst>
      <p:ext uri="{BB962C8B-B14F-4D97-AF65-F5344CB8AC3E}">
        <p14:creationId xmlns:p14="http://schemas.microsoft.com/office/powerpoint/2010/main" val="1837565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B58AF-AE08-8AB7-4E33-ED8B37E60B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119301-653F-DEDF-D23F-9C0BD48A44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403356-7F11-9533-F23A-BAB6144F8FB8}"/>
              </a:ext>
            </a:extLst>
          </p:cNvPr>
          <p:cNvSpPr>
            <a:spLocks noGrp="1"/>
          </p:cNvSpPr>
          <p:nvPr>
            <p:ph type="dt" sz="half" idx="10"/>
          </p:nvPr>
        </p:nvSpPr>
        <p:spPr/>
        <p:txBody>
          <a:bodyPr/>
          <a:lstStyle/>
          <a:p>
            <a:fld id="{2926E5BC-3FA3-4584-B7E2-FAE272EBF955}" type="datetimeFigureOut">
              <a:rPr lang="en-US" smtClean="0"/>
              <a:t>9/4/2023</a:t>
            </a:fld>
            <a:endParaRPr lang="en-US"/>
          </a:p>
        </p:txBody>
      </p:sp>
      <p:sp>
        <p:nvSpPr>
          <p:cNvPr id="5" name="Footer Placeholder 4">
            <a:extLst>
              <a:ext uri="{FF2B5EF4-FFF2-40B4-BE49-F238E27FC236}">
                <a16:creationId xmlns:a16="http://schemas.microsoft.com/office/drawing/2014/main" id="{F5D0EDDE-349B-36A4-A4F2-BAB7DB70A4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F04896-10C0-904B-0F6D-5F7F38C9E52D}"/>
              </a:ext>
            </a:extLst>
          </p:cNvPr>
          <p:cNvSpPr>
            <a:spLocks noGrp="1"/>
          </p:cNvSpPr>
          <p:nvPr>
            <p:ph type="sldNum" sz="quarter" idx="12"/>
          </p:nvPr>
        </p:nvSpPr>
        <p:spPr/>
        <p:txBody>
          <a:bodyPr/>
          <a:lstStyle/>
          <a:p>
            <a:fld id="{D9CF3F8C-59CB-4B3C-A9AE-03D7E5596748}" type="slidenum">
              <a:rPr lang="en-US" smtClean="0"/>
              <a:t>‹#›</a:t>
            </a:fld>
            <a:endParaRPr lang="en-US"/>
          </a:p>
        </p:txBody>
      </p:sp>
    </p:spTree>
    <p:extLst>
      <p:ext uri="{BB962C8B-B14F-4D97-AF65-F5344CB8AC3E}">
        <p14:creationId xmlns:p14="http://schemas.microsoft.com/office/powerpoint/2010/main" val="3853426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3D7DE-3D29-76C1-1BC2-B040C5D772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80B901-BEBB-42AA-FCDE-F397FC930D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10F51C-BF3B-0B86-A202-19C08A0A4F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7C7F91-2153-9399-8870-46DFFCA4FCD8}"/>
              </a:ext>
            </a:extLst>
          </p:cNvPr>
          <p:cNvSpPr>
            <a:spLocks noGrp="1"/>
          </p:cNvSpPr>
          <p:nvPr>
            <p:ph type="dt" sz="half" idx="10"/>
          </p:nvPr>
        </p:nvSpPr>
        <p:spPr/>
        <p:txBody>
          <a:bodyPr/>
          <a:lstStyle/>
          <a:p>
            <a:fld id="{2926E5BC-3FA3-4584-B7E2-FAE272EBF955}" type="datetimeFigureOut">
              <a:rPr lang="en-US" smtClean="0"/>
              <a:t>9/4/2023</a:t>
            </a:fld>
            <a:endParaRPr lang="en-US"/>
          </a:p>
        </p:txBody>
      </p:sp>
      <p:sp>
        <p:nvSpPr>
          <p:cNvPr id="6" name="Footer Placeholder 5">
            <a:extLst>
              <a:ext uri="{FF2B5EF4-FFF2-40B4-BE49-F238E27FC236}">
                <a16:creationId xmlns:a16="http://schemas.microsoft.com/office/drawing/2014/main" id="{474DAB99-1939-92D4-4C3B-8F6C48F5A2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9151E7-FF89-D8D6-99B3-72F63038DEDD}"/>
              </a:ext>
            </a:extLst>
          </p:cNvPr>
          <p:cNvSpPr>
            <a:spLocks noGrp="1"/>
          </p:cNvSpPr>
          <p:nvPr>
            <p:ph type="sldNum" sz="quarter" idx="12"/>
          </p:nvPr>
        </p:nvSpPr>
        <p:spPr/>
        <p:txBody>
          <a:bodyPr/>
          <a:lstStyle/>
          <a:p>
            <a:fld id="{D9CF3F8C-59CB-4B3C-A9AE-03D7E5596748}" type="slidenum">
              <a:rPr lang="en-US" smtClean="0"/>
              <a:t>‹#›</a:t>
            </a:fld>
            <a:endParaRPr lang="en-US"/>
          </a:p>
        </p:txBody>
      </p:sp>
    </p:spTree>
    <p:extLst>
      <p:ext uri="{BB962C8B-B14F-4D97-AF65-F5344CB8AC3E}">
        <p14:creationId xmlns:p14="http://schemas.microsoft.com/office/powerpoint/2010/main" val="2465693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102D1-C8E8-FF88-DA46-3B99F7E25E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083138-BF90-2C0D-EB7D-68D5E8D71A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97B0B4-B905-281E-FA2F-B416E713B0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75B48D-0D0F-0ADC-2ADE-34CAD0FB90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687F2A-5D5D-A518-E980-80EA52959B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A1E6C9-6598-C679-774B-B54A262DC7D7}"/>
              </a:ext>
            </a:extLst>
          </p:cNvPr>
          <p:cNvSpPr>
            <a:spLocks noGrp="1"/>
          </p:cNvSpPr>
          <p:nvPr>
            <p:ph type="dt" sz="half" idx="10"/>
          </p:nvPr>
        </p:nvSpPr>
        <p:spPr/>
        <p:txBody>
          <a:bodyPr/>
          <a:lstStyle/>
          <a:p>
            <a:fld id="{2926E5BC-3FA3-4584-B7E2-FAE272EBF955}" type="datetimeFigureOut">
              <a:rPr lang="en-US" smtClean="0"/>
              <a:t>9/4/2023</a:t>
            </a:fld>
            <a:endParaRPr lang="en-US"/>
          </a:p>
        </p:txBody>
      </p:sp>
      <p:sp>
        <p:nvSpPr>
          <p:cNvPr id="8" name="Footer Placeholder 7">
            <a:extLst>
              <a:ext uri="{FF2B5EF4-FFF2-40B4-BE49-F238E27FC236}">
                <a16:creationId xmlns:a16="http://schemas.microsoft.com/office/drawing/2014/main" id="{727297AB-029E-74C6-D073-2D406BA9E5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1CAC3D-18B9-A47E-860B-EE6F671450FD}"/>
              </a:ext>
            </a:extLst>
          </p:cNvPr>
          <p:cNvSpPr>
            <a:spLocks noGrp="1"/>
          </p:cNvSpPr>
          <p:nvPr>
            <p:ph type="sldNum" sz="quarter" idx="12"/>
          </p:nvPr>
        </p:nvSpPr>
        <p:spPr/>
        <p:txBody>
          <a:bodyPr/>
          <a:lstStyle/>
          <a:p>
            <a:fld id="{D9CF3F8C-59CB-4B3C-A9AE-03D7E5596748}" type="slidenum">
              <a:rPr lang="en-US" smtClean="0"/>
              <a:t>‹#›</a:t>
            </a:fld>
            <a:endParaRPr lang="en-US"/>
          </a:p>
        </p:txBody>
      </p:sp>
    </p:spTree>
    <p:extLst>
      <p:ext uri="{BB962C8B-B14F-4D97-AF65-F5344CB8AC3E}">
        <p14:creationId xmlns:p14="http://schemas.microsoft.com/office/powerpoint/2010/main" val="2101141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9C0B3-D0B0-7EC0-83AA-32F7A32E4B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C9EED4-3AF0-8B95-1049-CFA898D33EF5}"/>
              </a:ext>
            </a:extLst>
          </p:cNvPr>
          <p:cNvSpPr>
            <a:spLocks noGrp="1"/>
          </p:cNvSpPr>
          <p:nvPr>
            <p:ph type="dt" sz="half" idx="10"/>
          </p:nvPr>
        </p:nvSpPr>
        <p:spPr/>
        <p:txBody>
          <a:bodyPr/>
          <a:lstStyle/>
          <a:p>
            <a:fld id="{2926E5BC-3FA3-4584-B7E2-FAE272EBF955}" type="datetimeFigureOut">
              <a:rPr lang="en-US" smtClean="0"/>
              <a:t>9/4/2023</a:t>
            </a:fld>
            <a:endParaRPr lang="en-US"/>
          </a:p>
        </p:txBody>
      </p:sp>
      <p:sp>
        <p:nvSpPr>
          <p:cNvPr id="4" name="Footer Placeholder 3">
            <a:extLst>
              <a:ext uri="{FF2B5EF4-FFF2-40B4-BE49-F238E27FC236}">
                <a16:creationId xmlns:a16="http://schemas.microsoft.com/office/drawing/2014/main" id="{6D712FB0-698F-23F7-0182-E03AF85559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CE3304-F135-0A22-02F7-E1D32D87E6C9}"/>
              </a:ext>
            </a:extLst>
          </p:cNvPr>
          <p:cNvSpPr>
            <a:spLocks noGrp="1"/>
          </p:cNvSpPr>
          <p:nvPr>
            <p:ph type="sldNum" sz="quarter" idx="12"/>
          </p:nvPr>
        </p:nvSpPr>
        <p:spPr/>
        <p:txBody>
          <a:bodyPr/>
          <a:lstStyle/>
          <a:p>
            <a:fld id="{D9CF3F8C-59CB-4B3C-A9AE-03D7E5596748}" type="slidenum">
              <a:rPr lang="en-US" smtClean="0"/>
              <a:t>‹#›</a:t>
            </a:fld>
            <a:endParaRPr lang="en-US"/>
          </a:p>
        </p:txBody>
      </p:sp>
    </p:spTree>
    <p:extLst>
      <p:ext uri="{BB962C8B-B14F-4D97-AF65-F5344CB8AC3E}">
        <p14:creationId xmlns:p14="http://schemas.microsoft.com/office/powerpoint/2010/main" val="2973704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BA746E-F5CC-CB3A-BE84-9ADDD6140B1D}"/>
              </a:ext>
            </a:extLst>
          </p:cNvPr>
          <p:cNvSpPr>
            <a:spLocks noGrp="1"/>
          </p:cNvSpPr>
          <p:nvPr>
            <p:ph type="dt" sz="half" idx="10"/>
          </p:nvPr>
        </p:nvSpPr>
        <p:spPr/>
        <p:txBody>
          <a:bodyPr/>
          <a:lstStyle/>
          <a:p>
            <a:fld id="{2926E5BC-3FA3-4584-B7E2-FAE272EBF955}" type="datetimeFigureOut">
              <a:rPr lang="en-US" smtClean="0"/>
              <a:t>9/4/2023</a:t>
            </a:fld>
            <a:endParaRPr lang="en-US"/>
          </a:p>
        </p:txBody>
      </p:sp>
      <p:sp>
        <p:nvSpPr>
          <p:cNvPr id="3" name="Footer Placeholder 2">
            <a:extLst>
              <a:ext uri="{FF2B5EF4-FFF2-40B4-BE49-F238E27FC236}">
                <a16:creationId xmlns:a16="http://schemas.microsoft.com/office/drawing/2014/main" id="{0ED3E2BC-7192-64D0-328F-A33967E68E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F5DD2B-B02B-CEB2-9496-5582FF9B5965}"/>
              </a:ext>
            </a:extLst>
          </p:cNvPr>
          <p:cNvSpPr>
            <a:spLocks noGrp="1"/>
          </p:cNvSpPr>
          <p:nvPr>
            <p:ph type="sldNum" sz="quarter" idx="12"/>
          </p:nvPr>
        </p:nvSpPr>
        <p:spPr/>
        <p:txBody>
          <a:bodyPr/>
          <a:lstStyle/>
          <a:p>
            <a:fld id="{D9CF3F8C-59CB-4B3C-A9AE-03D7E5596748}" type="slidenum">
              <a:rPr lang="en-US" smtClean="0"/>
              <a:t>‹#›</a:t>
            </a:fld>
            <a:endParaRPr lang="en-US"/>
          </a:p>
        </p:txBody>
      </p:sp>
    </p:spTree>
    <p:extLst>
      <p:ext uri="{BB962C8B-B14F-4D97-AF65-F5344CB8AC3E}">
        <p14:creationId xmlns:p14="http://schemas.microsoft.com/office/powerpoint/2010/main" val="1923578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65468-62B6-552E-7A8A-0014EF26C8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CED8D1-9CE3-AC4A-A66C-524A515F17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5BC0CE-E8EE-5BDD-4144-4896D4843B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8EBF42-D137-6A21-9CA9-8994C03C4FAA}"/>
              </a:ext>
            </a:extLst>
          </p:cNvPr>
          <p:cNvSpPr>
            <a:spLocks noGrp="1"/>
          </p:cNvSpPr>
          <p:nvPr>
            <p:ph type="dt" sz="half" idx="10"/>
          </p:nvPr>
        </p:nvSpPr>
        <p:spPr/>
        <p:txBody>
          <a:bodyPr/>
          <a:lstStyle/>
          <a:p>
            <a:fld id="{2926E5BC-3FA3-4584-B7E2-FAE272EBF955}" type="datetimeFigureOut">
              <a:rPr lang="en-US" smtClean="0"/>
              <a:t>9/4/2023</a:t>
            </a:fld>
            <a:endParaRPr lang="en-US"/>
          </a:p>
        </p:txBody>
      </p:sp>
      <p:sp>
        <p:nvSpPr>
          <p:cNvPr id="6" name="Footer Placeholder 5">
            <a:extLst>
              <a:ext uri="{FF2B5EF4-FFF2-40B4-BE49-F238E27FC236}">
                <a16:creationId xmlns:a16="http://schemas.microsoft.com/office/drawing/2014/main" id="{4FDDE899-46FA-0BBF-5894-6B329858C9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63F5B6-131F-C395-8955-995576F08405}"/>
              </a:ext>
            </a:extLst>
          </p:cNvPr>
          <p:cNvSpPr>
            <a:spLocks noGrp="1"/>
          </p:cNvSpPr>
          <p:nvPr>
            <p:ph type="sldNum" sz="quarter" idx="12"/>
          </p:nvPr>
        </p:nvSpPr>
        <p:spPr/>
        <p:txBody>
          <a:bodyPr/>
          <a:lstStyle/>
          <a:p>
            <a:fld id="{D9CF3F8C-59CB-4B3C-A9AE-03D7E5596748}" type="slidenum">
              <a:rPr lang="en-US" smtClean="0"/>
              <a:t>‹#›</a:t>
            </a:fld>
            <a:endParaRPr lang="en-US"/>
          </a:p>
        </p:txBody>
      </p:sp>
    </p:spTree>
    <p:extLst>
      <p:ext uri="{BB962C8B-B14F-4D97-AF65-F5344CB8AC3E}">
        <p14:creationId xmlns:p14="http://schemas.microsoft.com/office/powerpoint/2010/main" val="2919688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6AA18-A7C2-42B0-209B-0688234E81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23194B-4D08-DCE2-AF0D-A658F35816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52011E-38BB-EDE4-3734-B9BECE1448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6B66C4-A8C3-3AC9-A9B4-B88B93E2449B}"/>
              </a:ext>
            </a:extLst>
          </p:cNvPr>
          <p:cNvSpPr>
            <a:spLocks noGrp="1"/>
          </p:cNvSpPr>
          <p:nvPr>
            <p:ph type="dt" sz="half" idx="10"/>
          </p:nvPr>
        </p:nvSpPr>
        <p:spPr/>
        <p:txBody>
          <a:bodyPr/>
          <a:lstStyle/>
          <a:p>
            <a:fld id="{2926E5BC-3FA3-4584-B7E2-FAE272EBF955}" type="datetimeFigureOut">
              <a:rPr lang="en-US" smtClean="0"/>
              <a:t>9/4/2023</a:t>
            </a:fld>
            <a:endParaRPr lang="en-US"/>
          </a:p>
        </p:txBody>
      </p:sp>
      <p:sp>
        <p:nvSpPr>
          <p:cNvPr id="6" name="Footer Placeholder 5">
            <a:extLst>
              <a:ext uri="{FF2B5EF4-FFF2-40B4-BE49-F238E27FC236}">
                <a16:creationId xmlns:a16="http://schemas.microsoft.com/office/drawing/2014/main" id="{6D4B1C6D-3939-B31B-2901-9EAA1486D0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37C9F9-AD19-7F92-BEA4-C1FCE735C221}"/>
              </a:ext>
            </a:extLst>
          </p:cNvPr>
          <p:cNvSpPr>
            <a:spLocks noGrp="1"/>
          </p:cNvSpPr>
          <p:nvPr>
            <p:ph type="sldNum" sz="quarter" idx="12"/>
          </p:nvPr>
        </p:nvSpPr>
        <p:spPr/>
        <p:txBody>
          <a:bodyPr/>
          <a:lstStyle/>
          <a:p>
            <a:fld id="{D9CF3F8C-59CB-4B3C-A9AE-03D7E5596748}" type="slidenum">
              <a:rPr lang="en-US" smtClean="0"/>
              <a:t>‹#›</a:t>
            </a:fld>
            <a:endParaRPr lang="en-US"/>
          </a:p>
        </p:txBody>
      </p:sp>
    </p:spTree>
    <p:extLst>
      <p:ext uri="{BB962C8B-B14F-4D97-AF65-F5344CB8AC3E}">
        <p14:creationId xmlns:p14="http://schemas.microsoft.com/office/powerpoint/2010/main" val="2447975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2A9AF7-CFC2-F277-5663-C8E840E864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BAAEB6-2D04-4799-5D09-D881FBAC27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E0F613-D3D6-5282-FB2E-B5F57C4871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6E5BC-3FA3-4584-B7E2-FAE272EBF955}" type="datetimeFigureOut">
              <a:rPr lang="en-US" smtClean="0"/>
              <a:t>9/4/2023</a:t>
            </a:fld>
            <a:endParaRPr lang="en-US"/>
          </a:p>
        </p:txBody>
      </p:sp>
      <p:sp>
        <p:nvSpPr>
          <p:cNvPr id="5" name="Footer Placeholder 4">
            <a:extLst>
              <a:ext uri="{FF2B5EF4-FFF2-40B4-BE49-F238E27FC236}">
                <a16:creationId xmlns:a16="http://schemas.microsoft.com/office/drawing/2014/main" id="{3FAEAB6A-666D-A59D-6472-7022920D3D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136239-AAE3-B7F0-15F9-3D05AC8F75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CF3F8C-59CB-4B3C-A9AE-03D7E5596748}" type="slidenum">
              <a:rPr lang="en-US" smtClean="0"/>
              <a:t>‹#›</a:t>
            </a:fld>
            <a:endParaRPr lang="en-US"/>
          </a:p>
        </p:txBody>
      </p:sp>
    </p:spTree>
    <p:extLst>
      <p:ext uri="{BB962C8B-B14F-4D97-AF65-F5344CB8AC3E}">
        <p14:creationId xmlns:p14="http://schemas.microsoft.com/office/powerpoint/2010/main" val="1726437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2B14-00FF-30D7-DE6C-744A59DEBDB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1C82D20-53FF-E9ED-1826-A5AF5962CE8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31825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2C5CEF-6995-A5D6-C1F8-67B2E126362D}"/>
              </a:ext>
            </a:extLst>
          </p:cNvPr>
          <p:cNvPicPr>
            <a:picLocks noChangeAspect="1"/>
          </p:cNvPicPr>
          <p:nvPr/>
        </p:nvPicPr>
        <p:blipFill>
          <a:blip r:embed="rId2"/>
          <a:stretch>
            <a:fillRect/>
          </a:stretch>
        </p:blipFill>
        <p:spPr>
          <a:xfrm>
            <a:off x="3181200" y="244311"/>
            <a:ext cx="5829600" cy="63693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62947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52797B-DFC8-2440-9D5F-89AA8EE78D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03" y="0"/>
            <a:ext cx="12186697" cy="1769533"/>
          </a:xfrm>
          <a:prstGeom prst="rect">
            <a:avLst/>
          </a:prstGeom>
        </p:spPr>
      </p:pic>
      <p:sp>
        <p:nvSpPr>
          <p:cNvPr id="4" name="Title 6">
            <a:extLst>
              <a:ext uri="{FF2B5EF4-FFF2-40B4-BE49-F238E27FC236}">
                <a16:creationId xmlns:a16="http://schemas.microsoft.com/office/drawing/2014/main" id="{3430F5BD-35FC-D34E-A8ED-FBCA0C3FB73D}"/>
              </a:ext>
            </a:extLst>
          </p:cNvPr>
          <p:cNvSpPr>
            <a:spLocks noGrp="1"/>
          </p:cNvSpPr>
          <p:nvPr>
            <p:ph type="title"/>
          </p:nvPr>
        </p:nvSpPr>
        <p:spPr>
          <a:xfrm>
            <a:off x="668483" y="517079"/>
            <a:ext cx="3969768" cy="1273071"/>
          </a:xfrm>
        </p:spPr>
        <p:style>
          <a:lnRef idx="2">
            <a:schemeClr val="dk1"/>
          </a:lnRef>
          <a:fillRef idx="1">
            <a:schemeClr val="lt1"/>
          </a:fillRef>
          <a:effectRef idx="0">
            <a:schemeClr val="dk1"/>
          </a:effectRef>
          <a:fontRef idx="minor">
            <a:schemeClr val="dk1"/>
          </a:fontRef>
        </p:style>
        <p:txBody>
          <a:bodyPr>
            <a:normAutofit fontScale="90000"/>
          </a:bodyPr>
          <a:lstStyle/>
          <a:p>
            <a:r>
              <a:rPr lang="en-US" sz="2400" dirty="0"/>
              <a:t>University Regulations, Standard Administrative Policies and Procedures (SAPs), and Expectations</a:t>
            </a:r>
          </a:p>
        </p:txBody>
      </p:sp>
      <p:sp>
        <p:nvSpPr>
          <p:cNvPr id="2" name="TextBox 1">
            <a:extLst>
              <a:ext uri="{FF2B5EF4-FFF2-40B4-BE49-F238E27FC236}">
                <a16:creationId xmlns:a16="http://schemas.microsoft.com/office/drawing/2014/main" id="{C4CB74C7-4918-644F-5571-B6D8251A0937}"/>
              </a:ext>
            </a:extLst>
          </p:cNvPr>
          <p:cNvSpPr txBox="1"/>
          <p:nvPr/>
        </p:nvSpPr>
        <p:spPr>
          <a:xfrm>
            <a:off x="424304" y="6125027"/>
            <a:ext cx="2229063" cy="2585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171450" lvl="2" indent="-171450" defTabSz="800100">
              <a:lnSpc>
                <a:spcPct val="90000"/>
              </a:lnSpc>
              <a:spcBef>
                <a:spcPct val="0"/>
              </a:spcBef>
              <a:spcAft>
                <a:spcPct val="15000"/>
              </a:spcAft>
              <a:buChar char="••"/>
            </a:pPr>
            <a:r>
              <a:rPr lang="en-US" sz="1200" dirty="0"/>
              <a:t>Department Expectations</a:t>
            </a:r>
          </a:p>
        </p:txBody>
      </p:sp>
      <p:pic>
        <p:nvPicPr>
          <p:cNvPr id="11" name="Picture 10">
            <a:extLst>
              <a:ext uri="{FF2B5EF4-FFF2-40B4-BE49-F238E27FC236}">
                <a16:creationId xmlns:a16="http://schemas.microsoft.com/office/drawing/2014/main" id="{76043B5B-CD48-758C-2FC8-DAC368506931}"/>
              </a:ext>
            </a:extLst>
          </p:cNvPr>
          <p:cNvPicPr>
            <a:picLocks noChangeAspect="1"/>
          </p:cNvPicPr>
          <p:nvPr/>
        </p:nvPicPr>
        <p:blipFill>
          <a:blip r:embed="rId3"/>
          <a:stretch>
            <a:fillRect/>
          </a:stretch>
        </p:blipFill>
        <p:spPr>
          <a:xfrm>
            <a:off x="5164857" y="613099"/>
            <a:ext cx="6306694" cy="5870979"/>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37C7373E-C088-4958-2F17-5BD2AEE30B61}"/>
              </a:ext>
            </a:extLst>
          </p:cNvPr>
          <p:cNvPicPr>
            <a:picLocks noChangeAspect="1"/>
          </p:cNvPicPr>
          <p:nvPr/>
        </p:nvPicPr>
        <p:blipFill>
          <a:blip r:embed="rId4"/>
          <a:stretch>
            <a:fillRect/>
          </a:stretch>
        </p:blipFill>
        <p:spPr>
          <a:xfrm>
            <a:off x="365480" y="1905664"/>
            <a:ext cx="4516253" cy="2815901"/>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9DC98FC1-5C77-AB88-D0FA-159422EACB14}"/>
              </a:ext>
            </a:extLst>
          </p:cNvPr>
          <p:cNvSpPr txBox="1"/>
          <p:nvPr/>
        </p:nvSpPr>
        <p:spPr>
          <a:xfrm>
            <a:off x="365480" y="4992737"/>
            <a:ext cx="4393864" cy="1200329"/>
          </a:xfrm>
          <a:prstGeom prst="rect">
            <a:avLst/>
          </a:prstGeom>
          <a:noFill/>
        </p:spPr>
        <p:txBody>
          <a:bodyPr wrap="square" rtlCol="0">
            <a:spAutoFit/>
          </a:bodyPr>
          <a:lstStyle/>
          <a:p>
            <a:r>
              <a:rPr lang="en-US" sz="1200" b="1" dirty="0"/>
              <a:t>Coming Soon!</a:t>
            </a:r>
          </a:p>
          <a:p>
            <a:pPr marL="171450" indent="-171450">
              <a:buFont typeface="Arial" panose="020B0604020202020204" pitchFamily="34" charset="0"/>
              <a:buChar char="•"/>
            </a:pPr>
            <a:r>
              <a:rPr lang="en-US" sz="1200" dirty="0"/>
              <a:t>Best Practices for Considering Community Engagement as a Component of Academic Performance</a:t>
            </a:r>
          </a:p>
          <a:p>
            <a:pPr marL="171450" indent="-171450">
              <a:buFont typeface="Arial" panose="020B0604020202020204" pitchFamily="34" charset="0"/>
              <a:buChar char="•"/>
            </a:pPr>
            <a:r>
              <a:rPr lang="en-US" sz="1200" dirty="0"/>
              <a:t>Best Practices for Considering Innovation and Entrepreneurship as Components of Academic Performance</a:t>
            </a:r>
          </a:p>
          <a:p>
            <a:endParaRPr lang="en-US" sz="1200" dirty="0"/>
          </a:p>
        </p:txBody>
      </p:sp>
    </p:spTree>
    <p:extLst>
      <p:ext uri="{BB962C8B-B14F-4D97-AF65-F5344CB8AC3E}">
        <p14:creationId xmlns:p14="http://schemas.microsoft.com/office/powerpoint/2010/main" val="2319661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648913" y="2713559"/>
            <a:ext cx="2605948" cy="2942133"/>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p:spPr>
        <p:style>
          <a:lnRef idx="1">
            <a:schemeClr val="accent1"/>
          </a:lnRef>
          <a:fillRef idx="3">
            <a:schemeClr val="accent1"/>
          </a:fillRef>
          <a:effectRef idx="2">
            <a:schemeClr val="accent1"/>
          </a:effectRef>
          <a:fontRef idx="minor">
            <a:schemeClr val="lt1"/>
          </a:fontRef>
        </p:style>
        <p:txBody>
          <a:bodyPr rtlCol="0" anchor="b" anchorCtr="1"/>
          <a:lstStyle/>
          <a:p>
            <a:pPr algn="ctr"/>
            <a:r>
              <a:rPr lang="en-US" dirty="0">
                <a:solidFill>
                  <a:schemeClr val="tx1"/>
                </a:solidFill>
              </a:rPr>
              <a:t>Probationary Period*</a:t>
            </a:r>
          </a:p>
        </p:txBody>
      </p:sp>
      <p:sp>
        <p:nvSpPr>
          <p:cNvPr id="13323" name="Line 11"/>
          <p:cNvSpPr>
            <a:spLocks noChangeShapeType="1"/>
          </p:cNvSpPr>
          <p:nvPr/>
        </p:nvSpPr>
        <p:spPr bwMode="auto">
          <a:xfrm flipV="1">
            <a:off x="2819844" y="3858895"/>
            <a:ext cx="0" cy="571500"/>
          </a:xfrm>
          <a:prstGeom prst="line">
            <a:avLst/>
          </a:prstGeom>
          <a:noFill/>
          <a:ln w="28575">
            <a:solidFill>
              <a:schemeClr val="tx1"/>
            </a:solidFill>
            <a:round/>
            <a:headEnd/>
            <a:tailEnd type="stealth" w="lg" len="lg"/>
          </a:ln>
        </p:spPr>
        <p:txBody>
          <a:bodyPr/>
          <a:lstStyle/>
          <a:p>
            <a:endParaRPr lang="en-US"/>
          </a:p>
        </p:txBody>
      </p:sp>
      <p:sp>
        <p:nvSpPr>
          <p:cNvPr id="13325" name="Line 13"/>
          <p:cNvSpPr>
            <a:spLocks noChangeShapeType="1"/>
          </p:cNvSpPr>
          <p:nvPr/>
        </p:nvSpPr>
        <p:spPr bwMode="auto">
          <a:xfrm>
            <a:off x="5161282" y="2141836"/>
            <a:ext cx="0" cy="601884"/>
          </a:xfrm>
          <a:prstGeom prst="line">
            <a:avLst/>
          </a:prstGeom>
          <a:noFill/>
          <a:ln w="28575">
            <a:solidFill>
              <a:schemeClr val="tx1"/>
            </a:solidFill>
            <a:round/>
            <a:headEnd/>
            <a:tailEnd type="stealth" w="lg" len="lg"/>
          </a:ln>
        </p:spPr>
        <p:txBody>
          <a:bodyPr/>
          <a:lstStyle/>
          <a:p>
            <a:endParaRPr lang="en-US"/>
          </a:p>
        </p:txBody>
      </p:sp>
      <p:sp>
        <p:nvSpPr>
          <p:cNvPr id="13326" name="Line 14"/>
          <p:cNvSpPr>
            <a:spLocks noChangeShapeType="1"/>
          </p:cNvSpPr>
          <p:nvPr/>
        </p:nvSpPr>
        <p:spPr bwMode="auto">
          <a:xfrm flipV="1">
            <a:off x="7219204" y="3157019"/>
            <a:ext cx="3511" cy="987626"/>
          </a:xfrm>
          <a:prstGeom prst="line">
            <a:avLst/>
          </a:prstGeom>
          <a:noFill/>
          <a:ln w="28575">
            <a:solidFill>
              <a:schemeClr val="tx1"/>
            </a:solidFill>
            <a:round/>
            <a:headEnd/>
            <a:tailEnd type="stealth" w="lg" len="lg"/>
          </a:ln>
        </p:spPr>
        <p:txBody>
          <a:bodyPr/>
          <a:lstStyle/>
          <a:p>
            <a:endParaRPr lang="en-US"/>
          </a:p>
        </p:txBody>
      </p:sp>
      <p:grpSp>
        <p:nvGrpSpPr>
          <p:cNvPr id="2" name="Group 1"/>
          <p:cNvGrpSpPr/>
          <p:nvPr/>
        </p:nvGrpSpPr>
        <p:grpSpPr>
          <a:xfrm>
            <a:off x="2819844" y="2354839"/>
            <a:ext cx="6835144" cy="1434980"/>
            <a:chOff x="1800352" y="1731844"/>
            <a:chExt cx="6644045" cy="1383308"/>
          </a:xfrm>
        </p:grpSpPr>
        <p:sp>
          <p:nvSpPr>
            <p:cNvPr id="13314" name="Line 2"/>
            <p:cNvSpPr>
              <a:spLocks noChangeShapeType="1"/>
            </p:cNvSpPr>
            <p:nvPr/>
          </p:nvSpPr>
          <p:spPr bwMode="auto">
            <a:xfrm flipV="1">
              <a:off x="1800352" y="1731844"/>
              <a:ext cx="6644045" cy="1194954"/>
            </a:xfrm>
            <a:prstGeom prst="line">
              <a:avLst/>
            </a:prstGeom>
            <a:noFill/>
            <a:ln w="28575">
              <a:solidFill>
                <a:schemeClr val="tx1"/>
              </a:solidFill>
              <a:round/>
              <a:headEnd/>
              <a:tailEnd type="stealth" w="lg" len="lg"/>
            </a:ln>
          </p:spPr>
          <p:txBody>
            <a:bodyPr/>
            <a:lstStyle/>
            <a:p>
              <a:endParaRPr lang="en-US"/>
            </a:p>
          </p:txBody>
        </p:sp>
        <p:sp>
          <p:nvSpPr>
            <p:cNvPr id="13315" name="Line 3"/>
            <p:cNvSpPr>
              <a:spLocks noChangeShapeType="1"/>
            </p:cNvSpPr>
            <p:nvPr/>
          </p:nvSpPr>
          <p:spPr bwMode="auto">
            <a:xfrm>
              <a:off x="1800353" y="2734152"/>
              <a:ext cx="0" cy="381000"/>
            </a:xfrm>
            <a:prstGeom prst="line">
              <a:avLst/>
            </a:prstGeom>
            <a:noFill/>
            <a:ln w="28575">
              <a:solidFill>
                <a:schemeClr val="tx1"/>
              </a:solidFill>
              <a:round/>
              <a:headEnd/>
              <a:tailEnd/>
            </a:ln>
          </p:spPr>
          <p:txBody>
            <a:bodyPr/>
            <a:lstStyle/>
            <a:p>
              <a:endParaRPr lang="en-US"/>
            </a:p>
          </p:txBody>
        </p:sp>
        <p:sp>
          <p:nvSpPr>
            <p:cNvPr id="13316" name="Line 4"/>
            <p:cNvSpPr>
              <a:spLocks noChangeShapeType="1"/>
            </p:cNvSpPr>
            <p:nvPr/>
          </p:nvSpPr>
          <p:spPr bwMode="auto">
            <a:xfrm>
              <a:off x="2187248" y="2658343"/>
              <a:ext cx="7035" cy="230172"/>
            </a:xfrm>
            <a:prstGeom prst="line">
              <a:avLst/>
            </a:prstGeom>
            <a:noFill/>
            <a:ln w="28575">
              <a:solidFill>
                <a:schemeClr val="tx1"/>
              </a:solidFill>
              <a:round/>
              <a:headEnd/>
              <a:tailEnd/>
            </a:ln>
          </p:spPr>
          <p:txBody>
            <a:bodyPr/>
            <a:lstStyle/>
            <a:p>
              <a:endParaRPr lang="en-US"/>
            </a:p>
          </p:txBody>
        </p:sp>
        <p:sp>
          <p:nvSpPr>
            <p:cNvPr id="13317" name="Line 5"/>
            <p:cNvSpPr>
              <a:spLocks noChangeShapeType="1"/>
            </p:cNvSpPr>
            <p:nvPr/>
          </p:nvSpPr>
          <p:spPr bwMode="auto">
            <a:xfrm>
              <a:off x="2552798" y="2577243"/>
              <a:ext cx="0" cy="202509"/>
            </a:xfrm>
            <a:prstGeom prst="line">
              <a:avLst/>
            </a:prstGeom>
            <a:noFill/>
            <a:ln w="28575">
              <a:solidFill>
                <a:schemeClr val="tx1"/>
              </a:solidFill>
              <a:round/>
              <a:headEnd/>
              <a:tailEnd/>
            </a:ln>
          </p:spPr>
          <p:txBody>
            <a:bodyPr/>
            <a:lstStyle/>
            <a:p>
              <a:endParaRPr lang="en-US"/>
            </a:p>
          </p:txBody>
        </p:sp>
        <p:sp>
          <p:nvSpPr>
            <p:cNvPr id="13318" name="Line 6"/>
            <p:cNvSpPr>
              <a:spLocks noChangeShapeType="1"/>
            </p:cNvSpPr>
            <p:nvPr/>
          </p:nvSpPr>
          <p:spPr bwMode="auto">
            <a:xfrm>
              <a:off x="3693725" y="2391536"/>
              <a:ext cx="11440" cy="197824"/>
            </a:xfrm>
            <a:prstGeom prst="line">
              <a:avLst/>
            </a:prstGeom>
            <a:noFill/>
            <a:ln w="28575">
              <a:solidFill>
                <a:schemeClr val="tx1"/>
              </a:solidFill>
              <a:round/>
              <a:headEnd/>
              <a:tailEnd/>
            </a:ln>
          </p:spPr>
          <p:txBody>
            <a:bodyPr/>
            <a:lstStyle/>
            <a:p>
              <a:endParaRPr lang="en-US"/>
            </a:p>
          </p:txBody>
        </p:sp>
        <p:sp>
          <p:nvSpPr>
            <p:cNvPr id="13319" name="Line 7"/>
            <p:cNvSpPr>
              <a:spLocks noChangeShapeType="1"/>
            </p:cNvSpPr>
            <p:nvPr/>
          </p:nvSpPr>
          <p:spPr bwMode="auto">
            <a:xfrm>
              <a:off x="2923585" y="2523724"/>
              <a:ext cx="0" cy="381000"/>
            </a:xfrm>
            <a:prstGeom prst="line">
              <a:avLst/>
            </a:prstGeom>
            <a:noFill/>
            <a:ln w="28575">
              <a:solidFill>
                <a:schemeClr val="tx1"/>
              </a:solidFill>
              <a:round/>
              <a:headEnd/>
              <a:tailEnd/>
            </a:ln>
          </p:spPr>
          <p:txBody>
            <a:bodyPr/>
            <a:lstStyle/>
            <a:p>
              <a:endParaRPr lang="en-US"/>
            </a:p>
          </p:txBody>
        </p:sp>
        <p:sp>
          <p:nvSpPr>
            <p:cNvPr id="13320" name="Line 8"/>
            <p:cNvSpPr>
              <a:spLocks noChangeShapeType="1"/>
            </p:cNvSpPr>
            <p:nvPr/>
          </p:nvSpPr>
          <p:spPr bwMode="auto">
            <a:xfrm flipH="1">
              <a:off x="3301186" y="2443901"/>
              <a:ext cx="1" cy="233897"/>
            </a:xfrm>
            <a:prstGeom prst="line">
              <a:avLst/>
            </a:prstGeom>
            <a:noFill/>
            <a:ln w="28575">
              <a:solidFill>
                <a:schemeClr val="tx1"/>
              </a:solidFill>
              <a:round/>
              <a:headEnd/>
              <a:tailEnd/>
            </a:ln>
          </p:spPr>
          <p:txBody>
            <a:bodyPr/>
            <a:lstStyle/>
            <a:p>
              <a:endParaRPr lang="en-US"/>
            </a:p>
          </p:txBody>
        </p:sp>
        <p:sp>
          <p:nvSpPr>
            <p:cNvPr id="13321" name="Line 9"/>
            <p:cNvSpPr>
              <a:spLocks noChangeShapeType="1"/>
            </p:cNvSpPr>
            <p:nvPr/>
          </p:nvSpPr>
          <p:spPr bwMode="auto">
            <a:xfrm>
              <a:off x="4067217" y="2344507"/>
              <a:ext cx="0" cy="381000"/>
            </a:xfrm>
            <a:prstGeom prst="line">
              <a:avLst/>
            </a:prstGeom>
            <a:noFill/>
            <a:ln w="28575">
              <a:solidFill>
                <a:schemeClr val="tx1"/>
              </a:solidFill>
              <a:round/>
              <a:headEnd/>
              <a:tailEnd/>
            </a:ln>
          </p:spPr>
          <p:txBody>
            <a:bodyPr/>
            <a:lstStyle/>
            <a:p>
              <a:endParaRPr lang="en-US"/>
            </a:p>
          </p:txBody>
        </p:sp>
        <p:sp>
          <p:nvSpPr>
            <p:cNvPr id="13322" name="Line 10"/>
            <p:cNvSpPr>
              <a:spLocks noChangeShapeType="1"/>
            </p:cNvSpPr>
            <p:nvPr/>
          </p:nvSpPr>
          <p:spPr bwMode="auto">
            <a:xfrm>
              <a:off x="6080125" y="1974602"/>
              <a:ext cx="0" cy="381000"/>
            </a:xfrm>
            <a:prstGeom prst="line">
              <a:avLst/>
            </a:prstGeom>
            <a:noFill/>
            <a:ln w="28575">
              <a:solidFill>
                <a:schemeClr val="tx1"/>
              </a:solidFill>
              <a:round/>
              <a:headEnd/>
              <a:tailEnd/>
            </a:ln>
          </p:spPr>
          <p:txBody>
            <a:bodyPr/>
            <a:lstStyle/>
            <a:p>
              <a:endParaRPr lang="en-US"/>
            </a:p>
          </p:txBody>
        </p:sp>
      </p:grpSp>
      <p:sp>
        <p:nvSpPr>
          <p:cNvPr id="13329" name="Text Box 17"/>
          <p:cNvSpPr txBox="1">
            <a:spLocks noChangeArrowheads="1"/>
          </p:cNvSpPr>
          <p:nvPr/>
        </p:nvSpPr>
        <p:spPr bwMode="auto">
          <a:xfrm>
            <a:off x="2378270" y="4430395"/>
            <a:ext cx="883149" cy="73866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9525">
            <a:solidFill>
              <a:srgbClr val="311D0D"/>
            </a:solidFill>
            <a:miter lim="800000"/>
            <a:headEnd/>
            <a:tailEnd/>
          </a:ln>
          <a:effectLst>
            <a:outerShdw blurRad="50800" dist="38100" dir="2700000" algn="tl" rotWithShape="0">
              <a:prstClr val="black">
                <a:alpha val="40000"/>
              </a:prstClr>
            </a:outerShdw>
          </a:effectLst>
        </p:spPr>
        <p:txBody>
          <a:bodyPr wrap="square">
            <a:spAutoFit/>
          </a:bodyPr>
          <a:lstStyle/>
          <a:p>
            <a:pPr algn="l" eaLnBrk="1" hangingPunct="1"/>
            <a:r>
              <a:rPr lang="en-US" sz="1400" dirty="0"/>
              <a:t>Hired as Assistant Professor</a:t>
            </a:r>
          </a:p>
        </p:txBody>
      </p:sp>
      <p:sp>
        <p:nvSpPr>
          <p:cNvPr id="13331" name="Text Box 19"/>
          <p:cNvSpPr txBox="1">
            <a:spLocks noChangeArrowheads="1"/>
          </p:cNvSpPr>
          <p:nvPr/>
        </p:nvSpPr>
        <p:spPr bwMode="auto">
          <a:xfrm>
            <a:off x="4660604" y="1018764"/>
            <a:ext cx="1576813" cy="1169551"/>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9525">
            <a:solidFill>
              <a:schemeClr val="bg2">
                <a:lumMod val="10000"/>
              </a:schemeClr>
            </a:solidFill>
            <a:miter lim="800000"/>
            <a:headEnd/>
            <a:tailEnd/>
          </a:ln>
          <a:effectLst>
            <a:outerShdw blurRad="50800" dist="38100" dir="2700000" algn="tl" rotWithShape="0">
              <a:prstClr val="black">
                <a:alpha val="40000"/>
              </a:prstClr>
            </a:outerShdw>
          </a:effectLst>
        </p:spPr>
        <p:txBody>
          <a:bodyPr wrap="square">
            <a:spAutoFit/>
          </a:bodyPr>
          <a:lstStyle/>
          <a:p>
            <a:pPr algn="ctr" eaLnBrk="1" hangingPunct="1"/>
            <a:r>
              <a:rPr lang="en-US" sz="1400" dirty="0"/>
              <a:t>Tenure and promotion to Associate Professor, or termination</a:t>
            </a:r>
          </a:p>
        </p:txBody>
      </p:sp>
      <p:sp>
        <p:nvSpPr>
          <p:cNvPr id="21" name="Text Box 4"/>
          <p:cNvSpPr txBox="1">
            <a:spLocks noChangeArrowheads="1"/>
          </p:cNvSpPr>
          <p:nvPr/>
        </p:nvSpPr>
        <p:spPr bwMode="auto">
          <a:xfrm>
            <a:off x="1421296" y="284857"/>
            <a:ext cx="9024729" cy="523220"/>
          </a:xfrm>
          <a:prstGeom prst="rect">
            <a:avLst/>
          </a:prstGeom>
          <a:solidFill>
            <a:schemeClr val="bg1"/>
          </a:solidFill>
          <a:ln w="28575">
            <a:noFill/>
            <a:miter lim="800000"/>
            <a:headEnd/>
            <a:tailEnd/>
          </a:ln>
        </p:spPr>
        <p:txBody>
          <a:bodyPr wrap="square">
            <a:spAutoFit/>
          </a:bodyPr>
          <a:lstStyle/>
          <a:p>
            <a:pPr algn="ctr" eaLnBrk="1" hangingPunct="1"/>
            <a:r>
              <a:rPr lang="en-US" sz="2800" dirty="0"/>
              <a:t>Typical Tenure Track Faculty Career Path</a:t>
            </a:r>
          </a:p>
        </p:txBody>
      </p:sp>
      <p:sp>
        <p:nvSpPr>
          <p:cNvPr id="3" name="Rectangle 2"/>
          <p:cNvSpPr/>
          <p:nvPr/>
        </p:nvSpPr>
        <p:spPr>
          <a:xfrm rot="20993795">
            <a:off x="5370715" y="3004077"/>
            <a:ext cx="1779005" cy="646331"/>
          </a:xfrm>
          <a:prstGeom prst="rect">
            <a:avLst/>
          </a:prstGeom>
        </p:spPr>
        <p:txBody>
          <a:bodyPr wrap="square">
            <a:spAutoFit/>
          </a:bodyPr>
          <a:lstStyle/>
          <a:p>
            <a:pPr algn="ctr">
              <a:tabLst>
                <a:tab pos="344488" algn="l"/>
              </a:tabLst>
            </a:pPr>
            <a:r>
              <a:rPr lang="en-US" i="1" dirty="0"/>
              <a:t>Additional Period of Growth</a:t>
            </a:r>
          </a:p>
        </p:txBody>
      </p:sp>
      <p:sp>
        <p:nvSpPr>
          <p:cNvPr id="13332" name="Text Box 20"/>
          <p:cNvSpPr txBox="1">
            <a:spLocks noChangeArrowheads="1"/>
          </p:cNvSpPr>
          <p:nvPr/>
        </p:nvSpPr>
        <p:spPr bwMode="auto">
          <a:xfrm>
            <a:off x="6382019" y="4144645"/>
            <a:ext cx="1561000" cy="73866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9525">
            <a:solidFill>
              <a:srgbClr val="583518"/>
            </a:solidFill>
            <a:miter lim="800000"/>
            <a:headEnd/>
            <a:tailEnd/>
          </a:ln>
          <a:effectLst>
            <a:outerShdw blurRad="50800" dist="38100" dir="2700000" algn="tl" rotWithShape="0">
              <a:prstClr val="black">
                <a:alpha val="40000"/>
              </a:prstClr>
            </a:outerShdw>
          </a:effectLst>
        </p:spPr>
        <p:txBody>
          <a:bodyPr wrap="square">
            <a:spAutoFit/>
          </a:bodyPr>
          <a:lstStyle/>
          <a:p>
            <a:pPr algn="ctr" eaLnBrk="1" hangingPunct="1"/>
            <a:r>
              <a:rPr lang="en-US" sz="1400" dirty="0"/>
              <a:t>Promotion to Professor (optional)</a:t>
            </a:r>
          </a:p>
        </p:txBody>
      </p:sp>
      <p:sp>
        <p:nvSpPr>
          <p:cNvPr id="24" name="Line 12"/>
          <p:cNvSpPr>
            <a:spLocks noChangeShapeType="1"/>
          </p:cNvSpPr>
          <p:nvPr/>
        </p:nvSpPr>
        <p:spPr bwMode="auto">
          <a:xfrm flipH="1">
            <a:off x="3033503" y="2462368"/>
            <a:ext cx="0" cy="713932"/>
          </a:xfrm>
          <a:prstGeom prst="line">
            <a:avLst/>
          </a:prstGeom>
          <a:noFill/>
          <a:ln w="28575">
            <a:solidFill>
              <a:schemeClr val="tx1"/>
            </a:solidFill>
            <a:round/>
            <a:headEnd/>
            <a:tailEnd type="stealth" w="lg" len="lg"/>
          </a:ln>
        </p:spPr>
        <p:txBody>
          <a:bodyPr/>
          <a:lstStyle/>
          <a:p>
            <a:endParaRPr lang="en-US"/>
          </a:p>
        </p:txBody>
      </p:sp>
      <p:sp>
        <p:nvSpPr>
          <p:cNvPr id="4" name="Rectangle 3"/>
          <p:cNvSpPr/>
          <p:nvPr/>
        </p:nvSpPr>
        <p:spPr>
          <a:xfrm>
            <a:off x="2648913" y="2966796"/>
            <a:ext cx="301686" cy="369332"/>
          </a:xfrm>
          <a:prstGeom prst="rect">
            <a:avLst/>
          </a:prstGeom>
        </p:spPr>
        <p:txBody>
          <a:bodyPr wrap="none">
            <a:spAutoFit/>
          </a:bodyPr>
          <a:lstStyle/>
          <a:p>
            <a:r>
              <a:rPr lang="en-US" dirty="0"/>
              <a:t>0</a:t>
            </a:r>
          </a:p>
        </p:txBody>
      </p:sp>
      <p:sp>
        <p:nvSpPr>
          <p:cNvPr id="27" name="Rectangle 26"/>
          <p:cNvSpPr/>
          <p:nvPr/>
        </p:nvSpPr>
        <p:spPr>
          <a:xfrm rot="20993795">
            <a:off x="7394973" y="1341601"/>
            <a:ext cx="2400026" cy="2862322"/>
          </a:xfrm>
          <a:prstGeom prst="rect">
            <a:avLst/>
          </a:prstGeom>
        </p:spPr>
        <p:txBody>
          <a:bodyPr wrap="square">
            <a:spAutoFit/>
          </a:bodyPr>
          <a:lstStyle/>
          <a:p>
            <a:pPr algn="ctr"/>
            <a:r>
              <a:rPr lang="en-US" i="1" dirty="0"/>
              <a:t>Ongoing excellence and impact through research, teaching and service; </a:t>
            </a:r>
          </a:p>
          <a:p>
            <a:pPr algn="ctr"/>
            <a:endParaRPr lang="en-US" i="1" dirty="0">
              <a:solidFill>
                <a:sysClr val="windowText" lastClr="000000"/>
              </a:solidFill>
            </a:endParaRPr>
          </a:p>
          <a:p>
            <a:pPr algn="ctr"/>
            <a:r>
              <a:rPr lang="en-US" i="1" dirty="0">
                <a:solidFill>
                  <a:sysClr val="windowText" lastClr="000000"/>
                </a:solidFill>
              </a:rPr>
              <a:t>Greater level of accomplishment and intellectual leadership </a:t>
            </a:r>
          </a:p>
          <a:p>
            <a:pPr algn="ctr"/>
            <a:r>
              <a:rPr lang="en-US" i="1" dirty="0">
                <a:solidFill>
                  <a:sysClr val="windowText" lastClr="000000"/>
                </a:solidFill>
              </a:rPr>
              <a:t>is expected</a:t>
            </a:r>
          </a:p>
          <a:p>
            <a:pPr algn="ctr">
              <a:tabLst>
                <a:tab pos="344488" algn="l"/>
              </a:tabLst>
            </a:pPr>
            <a:endParaRPr lang="en-US" i="1" dirty="0"/>
          </a:p>
        </p:txBody>
      </p:sp>
      <p:sp>
        <p:nvSpPr>
          <p:cNvPr id="29" name="Line 12"/>
          <p:cNvSpPr>
            <a:spLocks noChangeShapeType="1"/>
          </p:cNvSpPr>
          <p:nvPr/>
        </p:nvSpPr>
        <p:spPr bwMode="auto">
          <a:xfrm>
            <a:off x="3980367" y="2336117"/>
            <a:ext cx="6947" cy="630680"/>
          </a:xfrm>
          <a:prstGeom prst="line">
            <a:avLst/>
          </a:prstGeom>
          <a:noFill/>
          <a:ln w="28575">
            <a:solidFill>
              <a:schemeClr val="tx1"/>
            </a:solidFill>
            <a:round/>
            <a:headEnd/>
            <a:tailEnd type="stealth" w="lg" len="lg"/>
          </a:ln>
        </p:spPr>
        <p:txBody>
          <a:bodyPr/>
          <a:lstStyle/>
          <a:p>
            <a:endParaRPr lang="en-US"/>
          </a:p>
        </p:txBody>
      </p:sp>
      <p:sp>
        <p:nvSpPr>
          <p:cNvPr id="31" name="Text Box 19"/>
          <p:cNvSpPr txBox="1">
            <a:spLocks noChangeArrowheads="1"/>
          </p:cNvSpPr>
          <p:nvPr/>
        </p:nvSpPr>
        <p:spPr bwMode="auto">
          <a:xfrm>
            <a:off x="3275704" y="1166566"/>
            <a:ext cx="1334385" cy="1169551"/>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9525">
            <a:solidFill>
              <a:schemeClr val="bg2">
                <a:lumMod val="10000"/>
              </a:schemeClr>
            </a:solidFill>
            <a:miter lim="800000"/>
            <a:headEnd/>
            <a:tailEnd/>
          </a:ln>
          <a:effectLst>
            <a:outerShdw blurRad="50800" dist="38100" dir="2700000" algn="tl" rotWithShape="0">
              <a:prstClr val="black">
                <a:alpha val="40000"/>
              </a:prstClr>
            </a:outerShdw>
          </a:effectLst>
        </p:spPr>
        <p:txBody>
          <a:bodyPr wrap="square">
            <a:spAutoFit/>
          </a:bodyPr>
          <a:lstStyle/>
          <a:p>
            <a:pPr algn="ctr"/>
            <a:r>
              <a:rPr lang="en-US" sz="1400" dirty="0"/>
              <a:t>Mid-probationary (progress toward tenure) review</a:t>
            </a:r>
          </a:p>
        </p:txBody>
      </p:sp>
      <p:sp>
        <p:nvSpPr>
          <p:cNvPr id="32" name="Rectangle 31"/>
          <p:cNvSpPr/>
          <p:nvPr/>
        </p:nvSpPr>
        <p:spPr>
          <a:xfrm>
            <a:off x="3838877" y="2875055"/>
            <a:ext cx="301686" cy="369332"/>
          </a:xfrm>
          <a:prstGeom prst="rect">
            <a:avLst/>
          </a:prstGeom>
        </p:spPr>
        <p:txBody>
          <a:bodyPr wrap="none">
            <a:spAutoFit/>
          </a:bodyPr>
          <a:lstStyle/>
          <a:p>
            <a:r>
              <a:rPr lang="en-US" dirty="0"/>
              <a:t>3</a:t>
            </a:r>
          </a:p>
        </p:txBody>
      </p:sp>
      <p:sp>
        <p:nvSpPr>
          <p:cNvPr id="33" name="Rectangle 32"/>
          <p:cNvSpPr/>
          <p:nvPr/>
        </p:nvSpPr>
        <p:spPr>
          <a:xfrm>
            <a:off x="5007028" y="2666919"/>
            <a:ext cx="247833" cy="372254"/>
          </a:xfrm>
          <a:prstGeom prst="rect">
            <a:avLst/>
          </a:prstGeom>
        </p:spPr>
        <p:txBody>
          <a:bodyPr wrap="square">
            <a:spAutoFit/>
          </a:bodyPr>
          <a:lstStyle/>
          <a:p>
            <a:r>
              <a:rPr lang="en-US" dirty="0"/>
              <a:t>6</a:t>
            </a:r>
          </a:p>
        </p:txBody>
      </p:sp>
      <p:sp>
        <p:nvSpPr>
          <p:cNvPr id="35" name="Line 11"/>
          <p:cNvSpPr>
            <a:spLocks noChangeShapeType="1"/>
          </p:cNvSpPr>
          <p:nvPr/>
        </p:nvSpPr>
        <p:spPr bwMode="auto">
          <a:xfrm>
            <a:off x="3618777" y="3496859"/>
            <a:ext cx="489589" cy="809872"/>
          </a:xfrm>
          <a:prstGeom prst="line">
            <a:avLst/>
          </a:prstGeom>
          <a:noFill/>
          <a:ln w="28575">
            <a:solidFill>
              <a:schemeClr val="tx1"/>
            </a:solidFill>
            <a:round/>
            <a:headEnd type="stealth"/>
            <a:tailEnd type="stealth" w="lg" len="lg"/>
          </a:ln>
        </p:spPr>
        <p:txBody>
          <a:bodyPr/>
          <a:lstStyle/>
          <a:p>
            <a:endParaRPr lang="en-US"/>
          </a:p>
        </p:txBody>
      </p:sp>
      <p:sp>
        <p:nvSpPr>
          <p:cNvPr id="36" name="Line 11"/>
          <p:cNvSpPr>
            <a:spLocks noChangeShapeType="1"/>
          </p:cNvSpPr>
          <p:nvPr/>
        </p:nvSpPr>
        <p:spPr bwMode="auto">
          <a:xfrm flipH="1">
            <a:off x="3958448" y="3385619"/>
            <a:ext cx="400739" cy="921112"/>
          </a:xfrm>
          <a:prstGeom prst="line">
            <a:avLst/>
          </a:prstGeom>
          <a:noFill/>
          <a:ln w="28575">
            <a:solidFill>
              <a:schemeClr val="tx1"/>
            </a:solidFill>
            <a:round/>
            <a:headEnd type="stealth"/>
            <a:tailEnd type="stealth" w="lg" len="lg"/>
          </a:ln>
        </p:spPr>
        <p:txBody>
          <a:bodyPr/>
          <a:lstStyle/>
          <a:p>
            <a:endParaRPr lang="en-US"/>
          </a:p>
        </p:txBody>
      </p:sp>
      <p:sp>
        <p:nvSpPr>
          <p:cNvPr id="37" name="Line 11"/>
          <p:cNvSpPr>
            <a:spLocks noChangeShapeType="1"/>
          </p:cNvSpPr>
          <p:nvPr/>
        </p:nvSpPr>
        <p:spPr bwMode="auto">
          <a:xfrm flipH="1">
            <a:off x="4048071" y="3315946"/>
            <a:ext cx="731373" cy="1076297"/>
          </a:xfrm>
          <a:prstGeom prst="line">
            <a:avLst/>
          </a:prstGeom>
          <a:noFill/>
          <a:ln w="28575">
            <a:solidFill>
              <a:schemeClr val="tx1"/>
            </a:solidFill>
            <a:round/>
            <a:headEnd type="stealth"/>
            <a:tailEnd type="stealth" w="lg" len="lg"/>
          </a:ln>
        </p:spPr>
        <p:txBody>
          <a:bodyPr/>
          <a:lstStyle/>
          <a:p>
            <a:endParaRPr lang="en-US"/>
          </a:p>
        </p:txBody>
      </p:sp>
      <p:sp>
        <p:nvSpPr>
          <p:cNvPr id="5" name="Oval 4"/>
          <p:cNvSpPr/>
          <p:nvPr/>
        </p:nvSpPr>
        <p:spPr>
          <a:xfrm flipH="1" flipV="1">
            <a:off x="3917931" y="3336135"/>
            <a:ext cx="113371" cy="105756"/>
          </a:xfrm>
          <a:prstGeom prst="ellipse">
            <a:avLst/>
          </a:prstGeom>
          <a:solidFill>
            <a:srgbClr val="FF9900"/>
          </a:solidFill>
          <a:ln>
            <a:solidFill>
              <a:srgbClr val="58351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flipH="1" flipV="1">
            <a:off x="4305619" y="3257438"/>
            <a:ext cx="113371" cy="105756"/>
          </a:xfrm>
          <a:prstGeom prst="ellipse">
            <a:avLst/>
          </a:prstGeom>
          <a:solidFill>
            <a:srgbClr val="FF9900"/>
          </a:solidFill>
          <a:ln>
            <a:solidFill>
              <a:srgbClr val="58351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flipH="1" flipV="1">
            <a:off x="4736314" y="3176258"/>
            <a:ext cx="113371" cy="105756"/>
          </a:xfrm>
          <a:prstGeom prst="ellipse">
            <a:avLst/>
          </a:prstGeom>
          <a:solidFill>
            <a:srgbClr val="FF9900"/>
          </a:solidFill>
          <a:ln>
            <a:solidFill>
              <a:srgbClr val="58351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flipH="1" flipV="1">
            <a:off x="3535092" y="3391103"/>
            <a:ext cx="113371" cy="105756"/>
          </a:xfrm>
          <a:prstGeom prst="ellipse">
            <a:avLst/>
          </a:prstGeom>
          <a:solidFill>
            <a:srgbClr val="FF9900"/>
          </a:solidFill>
          <a:ln>
            <a:solidFill>
              <a:srgbClr val="58351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flipH="1" flipV="1">
            <a:off x="3162627" y="3479741"/>
            <a:ext cx="113371" cy="105756"/>
          </a:xfrm>
          <a:prstGeom prst="ellipse">
            <a:avLst/>
          </a:prstGeom>
          <a:solidFill>
            <a:srgbClr val="FF9900"/>
          </a:solidFill>
          <a:ln>
            <a:solidFill>
              <a:srgbClr val="58351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flipH="1" flipV="1">
            <a:off x="5104597" y="3118528"/>
            <a:ext cx="113371" cy="105756"/>
          </a:xfrm>
          <a:prstGeom prst="ellipse">
            <a:avLst/>
          </a:prstGeom>
          <a:solidFill>
            <a:srgbClr val="FF9900"/>
          </a:solidFill>
          <a:ln>
            <a:solidFill>
              <a:srgbClr val="58351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flipH="1" flipV="1">
            <a:off x="2754468" y="3554716"/>
            <a:ext cx="113371" cy="105756"/>
          </a:xfrm>
          <a:prstGeom prst="ellipse">
            <a:avLst/>
          </a:prstGeom>
          <a:solidFill>
            <a:srgbClr val="FF9900"/>
          </a:solidFill>
          <a:ln>
            <a:solidFill>
              <a:srgbClr val="58351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flipH="1" flipV="1">
            <a:off x="7162520" y="2733751"/>
            <a:ext cx="113371" cy="105756"/>
          </a:xfrm>
          <a:prstGeom prst="ellipse">
            <a:avLst/>
          </a:prstGeom>
          <a:solidFill>
            <a:srgbClr val="FF9900"/>
          </a:solidFill>
          <a:ln>
            <a:solidFill>
              <a:srgbClr val="58351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201778" y="5555893"/>
            <a:ext cx="237566" cy="369332"/>
          </a:xfrm>
          <a:prstGeom prst="rect">
            <a:avLst/>
          </a:prstGeom>
          <a:noFill/>
        </p:spPr>
        <p:txBody>
          <a:bodyPr wrap="none" rtlCol="0">
            <a:spAutoFit/>
          </a:bodyPr>
          <a:lstStyle/>
          <a:p>
            <a:r>
              <a:rPr lang="en-US" dirty="0"/>
              <a:t> </a:t>
            </a:r>
          </a:p>
        </p:txBody>
      </p:sp>
      <p:sp>
        <p:nvSpPr>
          <p:cNvPr id="14" name="TextBox 13"/>
          <p:cNvSpPr txBox="1"/>
          <p:nvPr/>
        </p:nvSpPr>
        <p:spPr>
          <a:xfrm>
            <a:off x="1958336" y="6105179"/>
            <a:ext cx="7183373" cy="523220"/>
          </a:xfrm>
          <a:prstGeom prst="rect">
            <a:avLst/>
          </a:prstGeom>
          <a:noFill/>
        </p:spPr>
        <p:txBody>
          <a:bodyPr wrap="square" rtlCol="0">
            <a:spAutoFit/>
          </a:bodyPr>
          <a:lstStyle/>
          <a:p>
            <a:pPr marL="117475" indent="-117475"/>
            <a:r>
              <a:rPr lang="en-US" sz="1400" dirty="0"/>
              <a:t>* Faculty are on annual appointments during the probationary period. A review may result in recommendation to reappoint or terminate.</a:t>
            </a:r>
          </a:p>
        </p:txBody>
      </p:sp>
      <p:sp>
        <p:nvSpPr>
          <p:cNvPr id="7" name="Line 11">
            <a:extLst>
              <a:ext uri="{FF2B5EF4-FFF2-40B4-BE49-F238E27FC236}">
                <a16:creationId xmlns:a16="http://schemas.microsoft.com/office/drawing/2014/main" id="{781C6224-DD23-8673-426B-B3D1FB778D17}"/>
              </a:ext>
            </a:extLst>
          </p:cNvPr>
          <p:cNvSpPr>
            <a:spLocks noChangeShapeType="1"/>
          </p:cNvSpPr>
          <p:nvPr/>
        </p:nvSpPr>
        <p:spPr bwMode="auto">
          <a:xfrm>
            <a:off x="3240773" y="3567857"/>
            <a:ext cx="416676" cy="695184"/>
          </a:xfrm>
          <a:prstGeom prst="line">
            <a:avLst/>
          </a:prstGeom>
          <a:noFill/>
          <a:ln w="28575">
            <a:solidFill>
              <a:srgbClr val="FF0000"/>
            </a:solidFill>
            <a:round/>
            <a:headEnd type="stealth"/>
            <a:tailEnd type="stealth" w="lg" len="lg"/>
          </a:ln>
        </p:spPr>
        <p:txBody>
          <a:bodyPr/>
          <a:lstStyle/>
          <a:p>
            <a:endParaRPr lang="en-US"/>
          </a:p>
        </p:txBody>
      </p:sp>
      <p:sp>
        <p:nvSpPr>
          <p:cNvPr id="45" name="Text Box 17"/>
          <p:cNvSpPr txBox="1">
            <a:spLocks noChangeArrowheads="1"/>
          </p:cNvSpPr>
          <p:nvPr/>
        </p:nvSpPr>
        <p:spPr bwMode="auto">
          <a:xfrm>
            <a:off x="3415589" y="4126598"/>
            <a:ext cx="1405492" cy="307777"/>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9525">
            <a:solidFill>
              <a:srgbClr val="311D0D"/>
            </a:solidFill>
            <a:miter lim="800000"/>
            <a:headEnd/>
            <a:tailEnd/>
          </a:ln>
          <a:effectLst>
            <a:outerShdw blurRad="50800" dist="38100" dir="2700000" algn="tl" rotWithShape="0">
              <a:prstClr val="black">
                <a:alpha val="40000"/>
              </a:prstClr>
            </a:outerShdw>
          </a:effectLst>
        </p:spPr>
        <p:txBody>
          <a:bodyPr wrap="square">
            <a:spAutoFit/>
          </a:bodyPr>
          <a:lstStyle/>
          <a:p>
            <a:pPr algn="l" eaLnBrk="1" hangingPunct="1"/>
            <a:r>
              <a:rPr lang="en-US" sz="1400" dirty="0"/>
              <a:t>Annual Review</a:t>
            </a:r>
          </a:p>
        </p:txBody>
      </p:sp>
      <p:sp>
        <p:nvSpPr>
          <p:cNvPr id="8" name="TextBox 7">
            <a:extLst>
              <a:ext uri="{FF2B5EF4-FFF2-40B4-BE49-F238E27FC236}">
                <a16:creationId xmlns:a16="http://schemas.microsoft.com/office/drawing/2014/main" id="{04DFD49D-69FB-0FBD-A8FE-DC223B4DD77F}"/>
              </a:ext>
            </a:extLst>
          </p:cNvPr>
          <p:cNvSpPr txBox="1"/>
          <p:nvPr/>
        </p:nvSpPr>
        <p:spPr>
          <a:xfrm>
            <a:off x="353011" y="3151462"/>
            <a:ext cx="1760323"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solidFill>
                  <a:srgbClr val="FF0000"/>
                </a:solidFill>
              </a:rPr>
              <a:t>Beginning AY23-23, all 1st year reviews will be conducted during annual review cycle.</a:t>
            </a:r>
          </a:p>
        </p:txBody>
      </p:sp>
    </p:spTree>
    <p:extLst>
      <p:ext uri="{BB962C8B-B14F-4D97-AF65-F5344CB8AC3E}">
        <p14:creationId xmlns:p14="http://schemas.microsoft.com/office/powerpoint/2010/main" val="49657209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B40C65EC-D389-3046-8DAB-9BE613BE3BAF}"/>
              </a:ext>
            </a:extLst>
          </p:cNvPr>
          <p:cNvSpPr>
            <a:spLocks noGrp="1"/>
          </p:cNvSpPr>
          <p:nvPr>
            <p:ph type="title"/>
          </p:nvPr>
        </p:nvSpPr>
        <p:spPr>
          <a:xfrm>
            <a:off x="480391" y="304456"/>
            <a:ext cx="11231217" cy="1143000"/>
          </a:xfrm>
        </p:spPr>
        <p:txBody>
          <a:bodyPr>
            <a:normAutofit/>
          </a:bodyPr>
          <a:lstStyle/>
          <a:p>
            <a:r>
              <a:rPr lang="en-US" sz="3200" dirty="0"/>
              <a:t>Typical Fixed Term with Rolling Contract Track Faculty Career Path</a:t>
            </a:r>
          </a:p>
        </p:txBody>
      </p:sp>
      <p:graphicFrame>
        <p:nvGraphicFramePr>
          <p:cNvPr id="21" name="Diagram 20">
            <a:extLst>
              <a:ext uri="{FF2B5EF4-FFF2-40B4-BE49-F238E27FC236}">
                <a16:creationId xmlns:a16="http://schemas.microsoft.com/office/drawing/2014/main" id="{639C32E6-41AA-EA4A-9DA9-2E00E9C4FB5D}"/>
              </a:ext>
            </a:extLst>
          </p:cNvPr>
          <p:cNvGraphicFramePr/>
          <p:nvPr/>
        </p:nvGraphicFramePr>
        <p:xfrm>
          <a:off x="740172" y="2353608"/>
          <a:ext cx="10355939" cy="738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TextBox 21">
            <a:extLst>
              <a:ext uri="{FF2B5EF4-FFF2-40B4-BE49-F238E27FC236}">
                <a16:creationId xmlns:a16="http://schemas.microsoft.com/office/drawing/2014/main" id="{1AECA339-8028-9A48-B645-74975F6433D0}"/>
              </a:ext>
            </a:extLst>
          </p:cNvPr>
          <p:cNvSpPr txBox="1"/>
          <p:nvPr/>
        </p:nvSpPr>
        <p:spPr>
          <a:xfrm>
            <a:off x="4168937" y="1328031"/>
            <a:ext cx="4231223"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a:t>Probationary Period</a:t>
            </a:r>
          </a:p>
        </p:txBody>
      </p:sp>
      <p:sp>
        <p:nvSpPr>
          <p:cNvPr id="24" name="Rectangle 23">
            <a:extLst>
              <a:ext uri="{FF2B5EF4-FFF2-40B4-BE49-F238E27FC236}">
                <a16:creationId xmlns:a16="http://schemas.microsoft.com/office/drawing/2014/main" id="{CE0B5046-AD68-CA46-AA3E-440C83E560F2}"/>
              </a:ext>
            </a:extLst>
          </p:cNvPr>
          <p:cNvSpPr/>
          <p:nvPr/>
        </p:nvSpPr>
        <p:spPr>
          <a:xfrm>
            <a:off x="1316462" y="3282034"/>
            <a:ext cx="2523974" cy="635036"/>
          </a:xfrm>
          <a:prstGeom prst="rect">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38032597-B80C-D64D-A56F-CB3DC9E6EF67}"/>
              </a:ext>
            </a:extLst>
          </p:cNvPr>
          <p:cNvSpPr txBox="1"/>
          <p:nvPr/>
        </p:nvSpPr>
        <p:spPr>
          <a:xfrm>
            <a:off x="1519511" y="3414886"/>
            <a:ext cx="2117876" cy="369332"/>
          </a:xfrm>
          <a:prstGeom prst="rect">
            <a:avLst/>
          </a:prstGeom>
          <a:noFill/>
        </p:spPr>
        <p:txBody>
          <a:bodyPr wrap="square" rtlCol="0">
            <a:spAutoFit/>
          </a:bodyPr>
          <a:lstStyle/>
          <a:p>
            <a:pPr algn="ctr"/>
            <a:r>
              <a:rPr lang="en-US" dirty="0">
                <a:solidFill>
                  <a:srgbClr val="FF0000"/>
                </a:solidFill>
              </a:rPr>
              <a:t>Annual review*</a:t>
            </a:r>
          </a:p>
        </p:txBody>
      </p:sp>
      <p:sp>
        <p:nvSpPr>
          <p:cNvPr id="26" name="Rectangle 25">
            <a:extLst>
              <a:ext uri="{FF2B5EF4-FFF2-40B4-BE49-F238E27FC236}">
                <a16:creationId xmlns:a16="http://schemas.microsoft.com/office/drawing/2014/main" id="{77EC0473-B177-FC44-BBC7-FA44995A35FA}"/>
              </a:ext>
            </a:extLst>
          </p:cNvPr>
          <p:cNvSpPr/>
          <p:nvPr/>
        </p:nvSpPr>
        <p:spPr>
          <a:xfrm>
            <a:off x="5234359" y="3304172"/>
            <a:ext cx="1723279" cy="635037"/>
          </a:xfrm>
          <a:prstGeom prst="rect">
            <a:avLst/>
          </a:prstGeom>
          <a:noFill/>
          <a:ln w="28575">
            <a:solidFill>
              <a:srgbClr val="99663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27" name="TextBox 26">
            <a:extLst>
              <a:ext uri="{FF2B5EF4-FFF2-40B4-BE49-F238E27FC236}">
                <a16:creationId xmlns:a16="http://schemas.microsoft.com/office/drawing/2014/main" id="{C3F5CABF-A0CE-BB43-8BD9-575D99F8727A}"/>
              </a:ext>
            </a:extLst>
          </p:cNvPr>
          <p:cNvSpPr txBox="1"/>
          <p:nvPr/>
        </p:nvSpPr>
        <p:spPr>
          <a:xfrm>
            <a:off x="5234359" y="3429000"/>
            <a:ext cx="1723279" cy="369332"/>
          </a:xfrm>
          <a:prstGeom prst="rect">
            <a:avLst/>
          </a:prstGeom>
          <a:noFill/>
        </p:spPr>
        <p:txBody>
          <a:bodyPr wrap="square" rtlCol="0">
            <a:spAutoFit/>
          </a:bodyPr>
          <a:lstStyle/>
          <a:p>
            <a:pPr algn="ctr"/>
            <a:r>
              <a:rPr lang="en-US" dirty="0"/>
              <a:t>Annual  review*</a:t>
            </a:r>
          </a:p>
        </p:txBody>
      </p:sp>
      <p:sp>
        <p:nvSpPr>
          <p:cNvPr id="28" name="TextBox 27">
            <a:extLst>
              <a:ext uri="{FF2B5EF4-FFF2-40B4-BE49-F238E27FC236}">
                <a16:creationId xmlns:a16="http://schemas.microsoft.com/office/drawing/2014/main" id="{4DDAB3A3-2BAA-4D47-9897-42DCE1A3501F}"/>
              </a:ext>
            </a:extLst>
          </p:cNvPr>
          <p:cNvSpPr txBox="1"/>
          <p:nvPr/>
        </p:nvSpPr>
        <p:spPr>
          <a:xfrm>
            <a:off x="608960" y="5251622"/>
            <a:ext cx="5851910" cy="923330"/>
          </a:xfrm>
          <a:prstGeom prst="rect">
            <a:avLst/>
          </a:prstGeom>
          <a:noFill/>
        </p:spPr>
        <p:txBody>
          <a:bodyPr wrap="square" rtlCol="0">
            <a:spAutoFit/>
          </a:bodyPr>
          <a:lstStyle/>
          <a:p>
            <a:r>
              <a:rPr lang="en-US" dirty="0"/>
              <a:t>* Annual review procedures consistent with unit and college protocol.  </a:t>
            </a:r>
            <a:r>
              <a:rPr lang="en-US" dirty="0">
                <a:solidFill>
                  <a:srgbClr val="FF0000"/>
                </a:solidFill>
              </a:rPr>
              <a:t>Beginning AY 23-24, all 1</a:t>
            </a:r>
            <a:r>
              <a:rPr lang="en-US" baseline="30000" dirty="0">
                <a:solidFill>
                  <a:srgbClr val="FF0000"/>
                </a:solidFill>
              </a:rPr>
              <a:t>st</a:t>
            </a:r>
            <a:r>
              <a:rPr lang="en-US" dirty="0">
                <a:solidFill>
                  <a:srgbClr val="FF0000"/>
                </a:solidFill>
              </a:rPr>
              <a:t> year reviews conducted during annual review cycle.</a:t>
            </a:r>
            <a:endParaRPr lang="en-US" dirty="0"/>
          </a:p>
        </p:txBody>
      </p:sp>
      <p:sp>
        <p:nvSpPr>
          <p:cNvPr id="29" name="TextBox 28">
            <a:extLst>
              <a:ext uri="{FF2B5EF4-FFF2-40B4-BE49-F238E27FC236}">
                <a16:creationId xmlns:a16="http://schemas.microsoft.com/office/drawing/2014/main" id="{39E4501E-97C1-534B-AD8B-8CA1B6656619}"/>
              </a:ext>
            </a:extLst>
          </p:cNvPr>
          <p:cNvSpPr txBox="1"/>
          <p:nvPr/>
        </p:nvSpPr>
        <p:spPr>
          <a:xfrm>
            <a:off x="9064030" y="3282034"/>
            <a:ext cx="1283771"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Review for 3 or 5 </a:t>
            </a:r>
            <a:r>
              <a:rPr lang="en-US" dirty="0" err="1"/>
              <a:t>yr</a:t>
            </a:r>
            <a:r>
              <a:rPr lang="en-US" dirty="0"/>
              <a:t> fixed term rolling contract</a:t>
            </a:r>
          </a:p>
        </p:txBody>
      </p:sp>
      <p:sp>
        <p:nvSpPr>
          <p:cNvPr id="2" name="TextBox 1">
            <a:extLst>
              <a:ext uri="{FF2B5EF4-FFF2-40B4-BE49-F238E27FC236}">
                <a16:creationId xmlns:a16="http://schemas.microsoft.com/office/drawing/2014/main" id="{6EE14297-CEBA-2B59-26ED-0837C82366AB}"/>
              </a:ext>
            </a:extLst>
          </p:cNvPr>
          <p:cNvSpPr txBox="1"/>
          <p:nvPr/>
        </p:nvSpPr>
        <p:spPr>
          <a:xfrm>
            <a:off x="7452150" y="5251623"/>
            <a:ext cx="4358417"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t>Non-tenure track faculty will normally be considered for promotion after </a:t>
            </a:r>
            <a:r>
              <a:rPr lang="en-US" b="1" dirty="0"/>
              <a:t>six years</a:t>
            </a:r>
            <a:r>
              <a:rPr lang="en-US" dirty="0"/>
              <a:t>.</a:t>
            </a:r>
          </a:p>
        </p:txBody>
      </p:sp>
    </p:spTree>
    <p:extLst>
      <p:ext uri="{BB962C8B-B14F-4D97-AF65-F5344CB8AC3E}">
        <p14:creationId xmlns:p14="http://schemas.microsoft.com/office/powerpoint/2010/main" val="233322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52797B-DFC8-2440-9D5F-89AA8EE78D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03" y="0"/>
            <a:ext cx="12186697" cy="1769533"/>
          </a:xfrm>
          <a:prstGeom prst="rect">
            <a:avLst/>
          </a:prstGeom>
        </p:spPr>
      </p:pic>
      <p:sp>
        <p:nvSpPr>
          <p:cNvPr id="4" name="Title 6">
            <a:extLst>
              <a:ext uri="{FF2B5EF4-FFF2-40B4-BE49-F238E27FC236}">
                <a16:creationId xmlns:a16="http://schemas.microsoft.com/office/drawing/2014/main" id="{3430F5BD-35FC-D34E-A8ED-FBCA0C3FB73D}"/>
              </a:ext>
            </a:extLst>
          </p:cNvPr>
          <p:cNvSpPr>
            <a:spLocks noGrp="1"/>
          </p:cNvSpPr>
          <p:nvPr>
            <p:ph type="title"/>
          </p:nvPr>
        </p:nvSpPr>
        <p:spPr>
          <a:xfrm>
            <a:off x="654937" y="381612"/>
            <a:ext cx="10683624" cy="1273071"/>
          </a:xfrm>
        </p:spPr>
        <p:style>
          <a:lnRef idx="2">
            <a:schemeClr val="dk1"/>
          </a:lnRef>
          <a:fillRef idx="1">
            <a:schemeClr val="lt1"/>
          </a:fillRef>
          <a:effectRef idx="0">
            <a:schemeClr val="dk1"/>
          </a:effectRef>
          <a:fontRef idx="minor">
            <a:schemeClr val="dk1"/>
          </a:fontRef>
        </p:style>
        <p:txBody>
          <a:bodyPr>
            <a:normAutofit/>
          </a:bodyPr>
          <a:lstStyle/>
          <a:p>
            <a:pPr algn="ctr"/>
            <a:r>
              <a:rPr lang="en-US" sz="2400" b="1" dirty="0"/>
              <a:t>Standard Administrative Policies and Procedures for Conducting Reappointment, Tenure, and Promotion Reviews</a:t>
            </a:r>
            <a:br>
              <a:rPr lang="en-US" sz="2400" b="1" dirty="0"/>
            </a:br>
            <a:r>
              <a:rPr lang="en-US" sz="2400" b="1" i="1" dirty="0"/>
              <a:t>Changes in AY 2023-24</a:t>
            </a:r>
            <a:endParaRPr lang="en-US" sz="2400" b="1" dirty="0"/>
          </a:p>
        </p:txBody>
      </p:sp>
      <p:sp>
        <p:nvSpPr>
          <p:cNvPr id="3" name="TextBox 2">
            <a:extLst>
              <a:ext uri="{FF2B5EF4-FFF2-40B4-BE49-F238E27FC236}">
                <a16:creationId xmlns:a16="http://schemas.microsoft.com/office/drawing/2014/main" id="{9F87B886-B9EE-A0E8-EF88-F39D8DB4D833}"/>
              </a:ext>
            </a:extLst>
          </p:cNvPr>
          <p:cNvSpPr txBox="1"/>
          <p:nvPr/>
        </p:nvSpPr>
        <p:spPr>
          <a:xfrm>
            <a:off x="806027" y="2174240"/>
            <a:ext cx="10783146" cy="4247317"/>
          </a:xfrm>
          <a:prstGeom prst="rect">
            <a:avLst/>
          </a:prstGeom>
          <a:noFill/>
        </p:spPr>
        <p:txBody>
          <a:bodyPr wrap="square" rtlCol="0">
            <a:spAutoFit/>
          </a:bodyPr>
          <a:lstStyle/>
          <a:p>
            <a:pPr marL="342900" indent="-342900">
              <a:buAutoNum type="arabicPeriod"/>
            </a:pPr>
            <a:r>
              <a:rPr lang="en-US" b="1" dirty="0"/>
              <a:t>Peer Group</a:t>
            </a:r>
            <a:r>
              <a:rPr lang="en-US" dirty="0"/>
              <a:t>: Must include at least faculty at rank or higher than the position for which the candidate is being reviewed.</a:t>
            </a:r>
          </a:p>
          <a:p>
            <a:pPr marL="800100" lvl="1" indent="-342900">
              <a:buFont typeface="+mj-lt"/>
              <a:buAutoNum type="alphaLcPeriod"/>
            </a:pPr>
            <a:r>
              <a:rPr lang="en-US" dirty="0"/>
              <a:t>Peer group composition shall apply consistently across candidates.</a:t>
            </a:r>
          </a:p>
          <a:p>
            <a:pPr marL="800100" lvl="1" indent="-342900">
              <a:buFont typeface="+mj-lt"/>
              <a:buAutoNum type="alphaLcPeriod"/>
            </a:pPr>
            <a:r>
              <a:rPr lang="en-US" dirty="0"/>
              <a:t>Candidates may </a:t>
            </a:r>
            <a:r>
              <a:rPr lang="en-US" u="sng" dirty="0"/>
              <a:t>not</a:t>
            </a:r>
            <a:r>
              <a:rPr lang="en-US" dirty="0"/>
              <a:t> choose different peer group compositions.</a:t>
            </a:r>
          </a:p>
          <a:p>
            <a:pPr marL="800100" lvl="1" indent="-342900">
              <a:buFont typeface="+mj-lt"/>
              <a:buAutoNum type="alphaLcPeriod"/>
            </a:pPr>
            <a:r>
              <a:rPr lang="en-US" dirty="0"/>
              <a:t>Peer groups for FTRC reviews must parallel these procedures.</a:t>
            </a:r>
          </a:p>
          <a:p>
            <a:pPr lvl="1"/>
            <a:endParaRPr lang="en-US" dirty="0"/>
          </a:p>
          <a:p>
            <a:pPr marL="342900" indent="-342900">
              <a:buFont typeface="+mj-lt"/>
              <a:buAutoNum type="arabicPeriod"/>
            </a:pPr>
            <a:r>
              <a:rPr lang="en-US" b="1" dirty="0"/>
              <a:t>Adding Materials to the Case File</a:t>
            </a:r>
            <a:r>
              <a:rPr lang="en-US" dirty="0"/>
              <a:t>:  Record may be updated (e.g., new publications, artistic productions, grants, etc.) after each level of review. </a:t>
            </a:r>
          </a:p>
          <a:p>
            <a:pPr marL="800100" lvl="1" indent="-342900">
              <a:buFont typeface="+mj-lt"/>
              <a:buAutoNum type="alphaLcPeriod"/>
            </a:pPr>
            <a:r>
              <a:rPr lang="en-US" dirty="0"/>
              <a:t>Updates may be included in candidate response.</a:t>
            </a:r>
          </a:p>
          <a:p>
            <a:pPr marL="800100" lvl="1" indent="-342900">
              <a:buFont typeface="+mj-lt"/>
              <a:buAutoNum type="alphaLcPeriod"/>
            </a:pPr>
            <a:r>
              <a:rPr lang="en-US" dirty="0"/>
              <a:t>Units/colleges will not upload a new version of the CV (generated from </a:t>
            </a:r>
            <a:r>
              <a:rPr lang="en-US" dirty="0" err="1"/>
              <a:t>WyoVita</a:t>
            </a:r>
            <a:r>
              <a:rPr lang="en-US" dirty="0"/>
              <a:t>) for this purpose.</a:t>
            </a:r>
          </a:p>
          <a:p>
            <a:pPr lvl="1"/>
            <a:endParaRPr lang="en-US" dirty="0"/>
          </a:p>
          <a:p>
            <a:pPr marL="342900" indent="-342900">
              <a:buFont typeface="+mj-lt"/>
              <a:buAutoNum type="arabicPeriod"/>
            </a:pPr>
            <a:r>
              <a:rPr lang="en-US" b="1" dirty="0"/>
              <a:t>Meeting with URTP Committee</a:t>
            </a:r>
            <a:r>
              <a:rPr lang="en-US" dirty="0"/>
              <a:t>: Candidates will be invited to meet with URTP Committee </a:t>
            </a:r>
            <a:r>
              <a:rPr lang="en-US" b="1" dirty="0"/>
              <a:t>only</a:t>
            </a:r>
            <a:r>
              <a:rPr lang="en-US" dirty="0"/>
              <a:t> when committee deems it necessary.</a:t>
            </a:r>
          </a:p>
          <a:p>
            <a:pPr marL="800100" lvl="1" indent="-342900">
              <a:buFont typeface="+mj-lt"/>
              <a:buAutoNum type="alphaLcPeriod"/>
            </a:pPr>
            <a:r>
              <a:rPr lang="en-US" dirty="0"/>
              <a:t>If invited, the department head and dean are expected to attend as well.</a:t>
            </a:r>
          </a:p>
          <a:p>
            <a:pPr marL="800100" lvl="1" indent="-342900">
              <a:buFont typeface="+mj-lt"/>
              <a:buAutoNum type="alphaLcPeriod"/>
            </a:pPr>
            <a:r>
              <a:rPr lang="en-US" dirty="0"/>
              <a:t>If not invited, neither department head nor dean will attend.</a:t>
            </a:r>
          </a:p>
        </p:txBody>
      </p:sp>
    </p:spTree>
    <p:extLst>
      <p:ext uri="{BB962C8B-B14F-4D97-AF65-F5344CB8AC3E}">
        <p14:creationId xmlns:p14="http://schemas.microsoft.com/office/powerpoint/2010/main" val="1308311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52797B-DFC8-2440-9D5F-89AA8EE78D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03" y="0"/>
            <a:ext cx="12186697" cy="1769533"/>
          </a:xfrm>
          <a:prstGeom prst="rect">
            <a:avLst/>
          </a:prstGeom>
        </p:spPr>
      </p:pic>
      <p:sp>
        <p:nvSpPr>
          <p:cNvPr id="4" name="Title 6">
            <a:extLst>
              <a:ext uri="{FF2B5EF4-FFF2-40B4-BE49-F238E27FC236}">
                <a16:creationId xmlns:a16="http://schemas.microsoft.com/office/drawing/2014/main" id="{3430F5BD-35FC-D34E-A8ED-FBCA0C3FB73D}"/>
              </a:ext>
            </a:extLst>
          </p:cNvPr>
          <p:cNvSpPr>
            <a:spLocks noGrp="1"/>
          </p:cNvSpPr>
          <p:nvPr>
            <p:ph type="title"/>
          </p:nvPr>
        </p:nvSpPr>
        <p:spPr>
          <a:xfrm>
            <a:off x="654937" y="381612"/>
            <a:ext cx="10683624" cy="1273071"/>
          </a:xfrm>
        </p:spPr>
        <p:style>
          <a:lnRef idx="2">
            <a:schemeClr val="dk1"/>
          </a:lnRef>
          <a:fillRef idx="1">
            <a:schemeClr val="lt1"/>
          </a:fillRef>
          <a:effectRef idx="0">
            <a:schemeClr val="dk1"/>
          </a:effectRef>
          <a:fontRef idx="minor">
            <a:schemeClr val="dk1"/>
          </a:fontRef>
        </p:style>
        <p:txBody>
          <a:bodyPr>
            <a:normAutofit/>
          </a:bodyPr>
          <a:lstStyle/>
          <a:p>
            <a:pPr algn="ctr"/>
            <a:r>
              <a:rPr lang="en-US" sz="2400" b="1" dirty="0"/>
              <a:t>Standard Administrative Policies and Procedures for Conducting Reappointment, Tenure, and Promotion Reviews</a:t>
            </a:r>
            <a:br>
              <a:rPr lang="en-US" sz="2400" b="1" dirty="0"/>
            </a:br>
            <a:r>
              <a:rPr lang="en-US" sz="2400" b="1" i="1" dirty="0"/>
              <a:t>Changes in AY 2023-24</a:t>
            </a:r>
            <a:endParaRPr lang="en-US" sz="2400" b="1" dirty="0"/>
          </a:p>
        </p:txBody>
      </p:sp>
      <p:sp>
        <p:nvSpPr>
          <p:cNvPr id="3" name="TextBox 2">
            <a:extLst>
              <a:ext uri="{FF2B5EF4-FFF2-40B4-BE49-F238E27FC236}">
                <a16:creationId xmlns:a16="http://schemas.microsoft.com/office/drawing/2014/main" id="{9F87B886-B9EE-A0E8-EF88-F39D8DB4D833}"/>
              </a:ext>
            </a:extLst>
          </p:cNvPr>
          <p:cNvSpPr txBox="1"/>
          <p:nvPr/>
        </p:nvSpPr>
        <p:spPr>
          <a:xfrm>
            <a:off x="812800" y="2413337"/>
            <a:ext cx="10783146" cy="3693319"/>
          </a:xfrm>
          <a:prstGeom prst="rect">
            <a:avLst/>
          </a:prstGeom>
          <a:noFill/>
        </p:spPr>
        <p:txBody>
          <a:bodyPr wrap="square" rtlCol="0">
            <a:spAutoFit/>
          </a:bodyPr>
          <a:lstStyle/>
          <a:p>
            <a:pPr marL="342900" indent="-342900">
              <a:buAutoNum type="arabicPeriod"/>
            </a:pPr>
            <a:endParaRPr lang="en-US" b="1" dirty="0"/>
          </a:p>
          <a:p>
            <a:pPr marL="400050" indent="-400050"/>
            <a:r>
              <a:rPr lang="en-US" b="1" dirty="0"/>
              <a:t>4.  “Early” Tenure and/or Promotion: </a:t>
            </a:r>
            <a:r>
              <a:rPr lang="en-US" dirty="0"/>
              <a:t>Written concurrence of the majority of voting faculty prior to initiating candidacy is no longer required.</a:t>
            </a:r>
          </a:p>
          <a:p>
            <a:pPr marL="800100" lvl="1" indent="-342900">
              <a:buFont typeface="+mj-lt"/>
              <a:buAutoNum type="alphaLcPeriod"/>
            </a:pPr>
            <a:r>
              <a:rPr lang="en-US" dirty="0"/>
              <a:t>Department Heads may consult informally with voting faculty.</a:t>
            </a:r>
          </a:p>
          <a:p>
            <a:endParaRPr lang="en-US" dirty="0"/>
          </a:p>
          <a:p>
            <a:pPr marL="284163" indent="-284163"/>
            <a:r>
              <a:rPr lang="en-US" b="1" dirty="0"/>
              <a:t>5.  Summary Report for Provost</a:t>
            </a:r>
            <a:r>
              <a:rPr lang="en-US" dirty="0"/>
              <a:t>: The Provost may request an evaluative summary about the quality and quantity  of scholarly productivity, including public scholarship and engagement projects where appropriate, teaching, service, and extension where appropriate.  For promotion, summary should provide evidence of significant accomplishments and impact.</a:t>
            </a:r>
          </a:p>
          <a:p>
            <a:endParaRPr lang="en-US" dirty="0"/>
          </a:p>
          <a:p>
            <a:pPr marL="284163" indent="-284163"/>
            <a:r>
              <a:rPr lang="en-US" b="1" dirty="0"/>
              <a:t>6.  Confidentiality Acknowledgement</a:t>
            </a:r>
            <a:r>
              <a:rPr lang="en-US" dirty="0"/>
              <a:t>: Although confidentiality is not a new expectation, all faculty will complete a confidentiality acknowledgement form before participating in any aspect of the review process. </a:t>
            </a:r>
          </a:p>
          <a:p>
            <a:pPr marL="342900" indent="-342900">
              <a:buAutoNum type="arabicPeriod"/>
            </a:pPr>
            <a:endParaRPr lang="en-US" dirty="0"/>
          </a:p>
        </p:txBody>
      </p:sp>
    </p:spTree>
    <p:extLst>
      <p:ext uri="{BB962C8B-B14F-4D97-AF65-F5344CB8AC3E}">
        <p14:creationId xmlns:p14="http://schemas.microsoft.com/office/powerpoint/2010/main" val="1541347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3DEEB2A8-D4E0-19C5-DACB-39C2893F324E}"/>
              </a:ext>
            </a:extLst>
          </p:cNvPr>
          <p:cNvGraphicFramePr>
            <a:graphicFrameLocks noGrp="1"/>
          </p:cNvGraphicFramePr>
          <p:nvPr>
            <p:extLst>
              <p:ext uri="{D42A27DB-BD31-4B8C-83A1-F6EECF244321}">
                <p14:modId xmlns:p14="http://schemas.microsoft.com/office/powerpoint/2010/main" val="474667085"/>
              </p:ext>
            </p:extLst>
          </p:nvPr>
        </p:nvGraphicFramePr>
        <p:xfrm>
          <a:off x="907627" y="1009226"/>
          <a:ext cx="10376746" cy="5350499"/>
        </p:xfrm>
        <a:graphic>
          <a:graphicData uri="http://schemas.openxmlformats.org/drawingml/2006/table">
            <a:tbl>
              <a:tblPr firstRow="1" bandRow="1">
                <a:tableStyleId>{5940675A-B579-460E-94D1-54222C63F5DA}</a:tableStyleId>
              </a:tblPr>
              <a:tblGrid>
                <a:gridCol w="3279618">
                  <a:extLst>
                    <a:ext uri="{9D8B030D-6E8A-4147-A177-3AD203B41FA5}">
                      <a16:colId xmlns:a16="http://schemas.microsoft.com/office/drawing/2014/main" val="138880541"/>
                    </a:ext>
                  </a:extLst>
                </a:gridCol>
                <a:gridCol w="7097128">
                  <a:extLst>
                    <a:ext uri="{9D8B030D-6E8A-4147-A177-3AD203B41FA5}">
                      <a16:colId xmlns:a16="http://schemas.microsoft.com/office/drawing/2014/main" val="3500236771"/>
                    </a:ext>
                  </a:extLst>
                </a:gridCol>
              </a:tblGrid>
              <a:tr h="369884">
                <a:tc>
                  <a:txBody>
                    <a:bodyPr/>
                    <a:lstStyle/>
                    <a:p>
                      <a:pPr algn="ctr"/>
                      <a:r>
                        <a:rPr lang="en-US" dirty="0"/>
                        <a:t>Date</a:t>
                      </a:r>
                    </a:p>
                  </a:txBody>
                  <a:tcPr>
                    <a:solidFill>
                      <a:srgbClr val="FFC000"/>
                    </a:solidFill>
                  </a:tcPr>
                </a:tc>
                <a:tc>
                  <a:txBody>
                    <a:bodyPr/>
                    <a:lstStyle/>
                    <a:p>
                      <a:pPr algn="ctr"/>
                      <a:r>
                        <a:rPr lang="en-US" dirty="0"/>
                        <a:t>Event</a:t>
                      </a:r>
                    </a:p>
                  </a:txBody>
                  <a:tcPr>
                    <a:solidFill>
                      <a:srgbClr val="FFC000"/>
                    </a:solidFill>
                  </a:tcPr>
                </a:tc>
                <a:extLst>
                  <a:ext uri="{0D108BD9-81ED-4DB2-BD59-A6C34878D82A}">
                    <a16:rowId xmlns:a16="http://schemas.microsoft.com/office/drawing/2014/main" val="3260278793"/>
                  </a:ext>
                </a:extLst>
              </a:tr>
              <a:tr h="734170">
                <a:tc>
                  <a:txBody>
                    <a:bodyPr/>
                    <a:lstStyle/>
                    <a:p>
                      <a:r>
                        <a:rPr lang="en-US" b="1" dirty="0"/>
                        <a:t>May 25, 2023</a:t>
                      </a:r>
                    </a:p>
                  </a:txBody>
                  <a:tcPr/>
                </a:tc>
                <a:tc>
                  <a:txBody>
                    <a:bodyPr/>
                    <a:lstStyle/>
                    <a:p>
                      <a:r>
                        <a:rPr lang="en-US" b="1" dirty="0"/>
                        <a:t>Department heads and candidates for promotion complete preliminary process for selecting external reviewers.</a:t>
                      </a:r>
                    </a:p>
                  </a:txBody>
                  <a:tcPr/>
                </a:tc>
                <a:extLst>
                  <a:ext uri="{0D108BD9-81ED-4DB2-BD59-A6C34878D82A}">
                    <a16:rowId xmlns:a16="http://schemas.microsoft.com/office/drawing/2014/main" val="615183272"/>
                  </a:ext>
                </a:extLst>
              </a:tr>
              <a:tr h="709435">
                <a:tc>
                  <a:txBody>
                    <a:bodyPr/>
                    <a:lstStyle/>
                    <a:p>
                      <a:r>
                        <a:rPr lang="en-US" b="1" dirty="0"/>
                        <a:t>September 15, 2023</a:t>
                      </a:r>
                    </a:p>
                  </a:txBody>
                  <a:tcPr/>
                </a:tc>
                <a:tc>
                  <a:txBody>
                    <a:bodyPr/>
                    <a:lstStyle/>
                    <a:p>
                      <a:r>
                        <a:rPr lang="en-US" b="1" dirty="0"/>
                        <a:t>All materials, including external reviews, must be completed and uploaded to case files in </a:t>
                      </a:r>
                      <a:r>
                        <a:rPr lang="en-US" b="1" dirty="0" err="1"/>
                        <a:t>WyoFolio</a:t>
                      </a:r>
                      <a:r>
                        <a:rPr lang="en-US" b="1" dirty="0"/>
                        <a:t>.</a:t>
                      </a:r>
                    </a:p>
                  </a:txBody>
                  <a:tcPr/>
                </a:tc>
                <a:extLst>
                  <a:ext uri="{0D108BD9-81ED-4DB2-BD59-A6C34878D82A}">
                    <a16:rowId xmlns:a16="http://schemas.microsoft.com/office/drawing/2014/main" val="3586772571"/>
                  </a:ext>
                </a:extLst>
              </a:tr>
              <a:tr h="698246">
                <a:tc>
                  <a:txBody>
                    <a:bodyPr/>
                    <a:lstStyle/>
                    <a:p>
                      <a:r>
                        <a:rPr lang="en-US" dirty="0"/>
                        <a:t>September – December, 2023</a:t>
                      </a:r>
                    </a:p>
                  </a:txBody>
                  <a:tcPr/>
                </a:tc>
                <a:tc>
                  <a:txBody>
                    <a:bodyPr/>
                    <a:lstStyle/>
                    <a:p>
                      <a:r>
                        <a:rPr lang="en-US" dirty="0"/>
                        <a:t>Department and college reviews completed in accordance with the college’s internal deadlines.</a:t>
                      </a:r>
                    </a:p>
                  </a:txBody>
                  <a:tcPr/>
                </a:tc>
                <a:extLst>
                  <a:ext uri="{0D108BD9-81ED-4DB2-BD59-A6C34878D82A}">
                    <a16:rowId xmlns:a16="http://schemas.microsoft.com/office/drawing/2014/main" val="1973950218"/>
                  </a:ext>
                </a:extLst>
              </a:tr>
              <a:tr h="369884">
                <a:tc>
                  <a:txBody>
                    <a:bodyPr/>
                    <a:lstStyle/>
                    <a:p>
                      <a:r>
                        <a:rPr lang="en-US" b="1" dirty="0"/>
                        <a:t>January 5, 2024</a:t>
                      </a:r>
                    </a:p>
                  </a:txBody>
                  <a:tcPr/>
                </a:tc>
                <a:tc>
                  <a:txBody>
                    <a:bodyPr/>
                    <a:lstStyle/>
                    <a:p>
                      <a:r>
                        <a:rPr lang="en-US" b="1" dirty="0"/>
                        <a:t>All mid-probationary, tenure, fixed-term rolling contract, and promotion reviews must be completed.  Deans forward cases in </a:t>
                      </a:r>
                      <a:r>
                        <a:rPr lang="en-US" b="1" dirty="0" err="1"/>
                        <a:t>WyoFolio</a:t>
                      </a:r>
                      <a:r>
                        <a:rPr lang="en-US" b="1" dirty="0"/>
                        <a:t> to Academic Affairs.</a:t>
                      </a:r>
                    </a:p>
                  </a:txBody>
                  <a:tcPr/>
                </a:tc>
                <a:extLst>
                  <a:ext uri="{0D108BD9-81ED-4DB2-BD59-A6C34878D82A}">
                    <a16:rowId xmlns:a16="http://schemas.microsoft.com/office/drawing/2014/main" val="2174333378"/>
                  </a:ext>
                </a:extLst>
              </a:tr>
              <a:tr h="369884">
                <a:tc>
                  <a:txBody>
                    <a:bodyPr/>
                    <a:lstStyle/>
                    <a:p>
                      <a:r>
                        <a:rPr lang="en-US" b="1" dirty="0"/>
                        <a:t>January 19, 2024</a:t>
                      </a:r>
                    </a:p>
                  </a:txBody>
                  <a:tcPr/>
                </a:tc>
                <a:tc>
                  <a:txBody>
                    <a:bodyPr/>
                    <a:lstStyle/>
                    <a:p>
                      <a:r>
                        <a:rPr lang="en-US" b="1" dirty="0"/>
                        <a:t>All cases reviewed by Academic Affairs and the docket for URTP Committee is finalized.</a:t>
                      </a:r>
                    </a:p>
                  </a:txBody>
                  <a:tcPr/>
                </a:tc>
                <a:extLst>
                  <a:ext uri="{0D108BD9-81ED-4DB2-BD59-A6C34878D82A}">
                    <a16:rowId xmlns:a16="http://schemas.microsoft.com/office/drawing/2014/main" val="323478673"/>
                  </a:ext>
                </a:extLst>
              </a:tr>
              <a:tr h="369884">
                <a:tc>
                  <a:txBody>
                    <a:bodyPr/>
                    <a:lstStyle/>
                    <a:p>
                      <a:r>
                        <a:rPr lang="en-US" b="1" dirty="0"/>
                        <a:t>February 5-6, 2024</a:t>
                      </a:r>
                    </a:p>
                  </a:txBody>
                  <a:tcPr/>
                </a:tc>
                <a:tc>
                  <a:txBody>
                    <a:bodyPr/>
                    <a:lstStyle/>
                    <a:p>
                      <a:r>
                        <a:rPr lang="en-US" b="1" dirty="0"/>
                        <a:t>URTP Committee meets to deliberate cases.</a:t>
                      </a:r>
                    </a:p>
                  </a:txBody>
                  <a:tcPr/>
                </a:tc>
                <a:extLst>
                  <a:ext uri="{0D108BD9-81ED-4DB2-BD59-A6C34878D82A}">
                    <a16:rowId xmlns:a16="http://schemas.microsoft.com/office/drawing/2014/main" val="1103182229"/>
                  </a:ext>
                </a:extLst>
              </a:tr>
              <a:tr h="369884">
                <a:tc>
                  <a:txBody>
                    <a:bodyPr/>
                    <a:lstStyle/>
                    <a:p>
                      <a:r>
                        <a:rPr lang="en-US" b="1" dirty="0"/>
                        <a:t>March 2024</a:t>
                      </a:r>
                    </a:p>
                  </a:txBody>
                  <a:tcPr/>
                </a:tc>
                <a:tc>
                  <a:txBody>
                    <a:bodyPr/>
                    <a:lstStyle/>
                    <a:p>
                      <a:r>
                        <a:rPr lang="en-US" b="1" dirty="0"/>
                        <a:t>Provost recommends mid-probationary and 3-year FTRC cases to President.  Tenure, promotion, and 5-year FTRC of recommendations to President and Board of Trustees.  </a:t>
                      </a:r>
                    </a:p>
                  </a:txBody>
                  <a:tcPr/>
                </a:tc>
                <a:extLst>
                  <a:ext uri="{0D108BD9-81ED-4DB2-BD59-A6C34878D82A}">
                    <a16:rowId xmlns:a16="http://schemas.microsoft.com/office/drawing/2014/main" val="465946378"/>
                  </a:ext>
                </a:extLst>
              </a:tr>
            </a:tbl>
          </a:graphicData>
        </a:graphic>
      </p:graphicFrame>
      <p:sp>
        <p:nvSpPr>
          <p:cNvPr id="7" name="TextBox 6">
            <a:extLst>
              <a:ext uri="{FF2B5EF4-FFF2-40B4-BE49-F238E27FC236}">
                <a16:creationId xmlns:a16="http://schemas.microsoft.com/office/drawing/2014/main" id="{4A77ABCE-F9FD-A864-A190-F6763F5E4E94}"/>
              </a:ext>
            </a:extLst>
          </p:cNvPr>
          <p:cNvSpPr txBox="1"/>
          <p:nvPr/>
        </p:nvSpPr>
        <p:spPr>
          <a:xfrm>
            <a:off x="4511041" y="454683"/>
            <a:ext cx="2960298" cy="369332"/>
          </a:xfrm>
          <a:prstGeom prst="rect">
            <a:avLst/>
          </a:prstGeom>
          <a:noFill/>
        </p:spPr>
        <p:txBody>
          <a:bodyPr wrap="none" rtlCol="0">
            <a:spAutoFit/>
          </a:bodyPr>
          <a:lstStyle/>
          <a:p>
            <a:r>
              <a:rPr lang="en-US" b="1" dirty="0"/>
              <a:t>Revised Timeline for Reviews</a:t>
            </a:r>
          </a:p>
        </p:txBody>
      </p:sp>
    </p:spTree>
    <p:extLst>
      <p:ext uri="{BB962C8B-B14F-4D97-AF65-F5344CB8AC3E}">
        <p14:creationId xmlns:p14="http://schemas.microsoft.com/office/powerpoint/2010/main" val="1055329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44E236-7F70-38CA-0DF2-CC51FE27159D}"/>
              </a:ext>
            </a:extLst>
          </p:cNvPr>
          <p:cNvPicPr>
            <a:picLocks noChangeAspect="1"/>
          </p:cNvPicPr>
          <p:nvPr/>
        </p:nvPicPr>
        <p:blipFill>
          <a:blip r:embed="rId2"/>
          <a:stretch>
            <a:fillRect/>
          </a:stretch>
        </p:blipFill>
        <p:spPr>
          <a:xfrm>
            <a:off x="824023" y="294475"/>
            <a:ext cx="10885967" cy="62690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08226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5CBCA9-2AB8-21D8-4B61-CEEAE6D60067}"/>
              </a:ext>
            </a:extLst>
          </p:cNvPr>
          <p:cNvPicPr>
            <a:picLocks noChangeAspect="1"/>
          </p:cNvPicPr>
          <p:nvPr/>
        </p:nvPicPr>
        <p:blipFill>
          <a:blip r:embed="rId2"/>
          <a:stretch>
            <a:fillRect/>
          </a:stretch>
        </p:blipFill>
        <p:spPr>
          <a:xfrm>
            <a:off x="1358840" y="616687"/>
            <a:ext cx="2948620" cy="5886893"/>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ADC07A29-848A-C478-715D-24394990895E}"/>
              </a:ext>
            </a:extLst>
          </p:cNvPr>
          <p:cNvPicPr>
            <a:picLocks noChangeAspect="1"/>
          </p:cNvPicPr>
          <p:nvPr/>
        </p:nvPicPr>
        <p:blipFill>
          <a:blip r:embed="rId3"/>
          <a:stretch>
            <a:fillRect/>
          </a:stretch>
        </p:blipFill>
        <p:spPr>
          <a:xfrm>
            <a:off x="5364572" y="1316024"/>
            <a:ext cx="5588287" cy="4807197"/>
          </a:xfrm>
          <a:prstGeom prst="rect">
            <a:avLst/>
          </a:prstGeom>
          <a:ln>
            <a:noFill/>
          </a:ln>
          <a:effectLst>
            <a:outerShdw blurRad="292100" dist="139700" dir="2700000" algn="tl" rotWithShape="0">
              <a:srgbClr val="333333">
                <a:alpha val="65000"/>
              </a:srgbClr>
            </a:outerShdw>
          </a:effectLst>
        </p:spPr>
      </p:pic>
      <p:cxnSp>
        <p:nvCxnSpPr>
          <p:cNvPr id="7" name="Straight Arrow Connector 6">
            <a:extLst>
              <a:ext uri="{FF2B5EF4-FFF2-40B4-BE49-F238E27FC236}">
                <a16:creationId xmlns:a16="http://schemas.microsoft.com/office/drawing/2014/main" id="{A31EFE26-AD9A-562C-22B8-288E7AD5C35E}"/>
              </a:ext>
            </a:extLst>
          </p:cNvPr>
          <p:cNvCxnSpPr/>
          <p:nvPr/>
        </p:nvCxnSpPr>
        <p:spPr>
          <a:xfrm>
            <a:off x="4522381" y="3508744"/>
            <a:ext cx="64504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621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687</Words>
  <Application>Microsoft Office PowerPoint</Application>
  <PresentationFormat>Widescreen</PresentationFormat>
  <Paragraphs>71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University Regulations, Standard Administrative Policies and Procedures (SAPs), and Expectations</vt:lpstr>
      <vt:lpstr>PowerPoint Presentation</vt:lpstr>
      <vt:lpstr>Typical Fixed Term with Rolling Contract Track Faculty Career Path</vt:lpstr>
      <vt:lpstr>Standard Administrative Policies and Procedures for Conducting Reappointment, Tenure, and Promotion Reviews Changes in AY 2023-24</vt:lpstr>
      <vt:lpstr>Standard Administrative Policies and Procedures for Conducting Reappointment, Tenure, and Promotion Reviews Changes in AY 2023-24</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Tami B. Benham-Deal</dc:creator>
  <cp:lastModifiedBy>Tami B. Benham-Deal</cp:lastModifiedBy>
  <cp:revision>1</cp:revision>
  <dcterms:created xsi:type="dcterms:W3CDTF">2023-09-04T22:22:40Z</dcterms:created>
  <dcterms:modified xsi:type="dcterms:W3CDTF">2023-09-04T23:44:13Z</dcterms:modified>
</cp:coreProperties>
</file>